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7"/>
  </p:notesMasterIdLst>
  <p:sldIdLst>
    <p:sldId id="256" r:id="rId2"/>
    <p:sldId id="265" r:id="rId3"/>
    <p:sldId id="258" r:id="rId4"/>
    <p:sldId id="259" r:id="rId5"/>
    <p:sldId id="260" r:id="rId6"/>
    <p:sldId id="293" r:id="rId7"/>
    <p:sldId id="263" r:id="rId8"/>
    <p:sldId id="266" r:id="rId9"/>
    <p:sldId id="267" r:id="rId10"/>
    <p:sldId id="269" r:id="rId11"/>
    <p:sldId id="268" r:id="rId12"/>
    <p:sldId id="262" r:id="rId13"/>
    <p:sldId id="270" r:id="rId14"/>
    <p:sldId id="271" r:id="rId15"/>
    <p:sldId id="272" r:id="rId16"/>
    <p:sldId id="273" r:id="rId17"/>
    <p:sldId id="284" r:id="rId18"/>
    <p:sldId id="274" r:id="rId19"/>
    <p:sldId id="275" r:id="rId20"/>
    <p:sldId id="276" r:id="rId21"/>
    <p:sldId id="277" r:id="rId22"/>
    <p:sldId id="279" r:id="rId23"/>
    <p:sldId id="280" r:id="rId24"/>
    <p:sldId id="282" r:id="rId25"/>
    <p:sldId id="278" r:id="rId26"/>
    <p:sldId id="285" r:id="rId27"/>
    <p:sldId id="286" r:id="rId28"/>
    <p:sldId id="287" r:id="rId29"/>
    <p:sldId id="281" r:id="rId30"/>
    <p:sldId id="288" r:id="rId31"/>
    <p:sldId id="289" r:id="rId32"/>
    <p:sldId id="290" r:id="rId33"/>
    <p:sldId id="283" r:id="rId34"/>
    <p:sldId id="291" r:id="rId35"/>
    <p:sldId id="292"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F8AE"/>
    <a:srgbClr val="C59EE2"/>
    <a:srgbClr val="FFCC99"/>
    <a:srgbClr val="D785CB"/>
    <a:srgbClr val="498951"/>
    <a:srgbClr val="547C5B"/>
    <a:srgbClr val="0DB7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F62C1-5D01-4A66-B362-16C5FEA856A8}" type="datetimeFigureOut">
              <a:rPr lang="es-ES" smtClean="0"/>
              <a:t>21/01/2013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1882B2-02BB-4A55-86C8-DF95048D762B}" type="slidenum">
              <a:rPr lang="es-ES" smtClean="0"/>
              <a:t>‹Nº›</a:t>
            </a:fld>
            <a:endParaRPr lang="es-ES"/>
          </a:p>
        </p:txBody>
      </p:sp>
    </p:spTree>
    <p:extLst>
      <p:ext uri="{BB962C8B-B14F-4D97-AF65-F5344CB8AC3E}">
        <p14:creationId xmlns:p14="http://schemas.microsoft.com/office/powerpoint/2010/main" val="74479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331E5F8-6A7E-4B10-8BE0-BA77FD946FD0}" type="datetimeFigureOut">
              <a:rPr lang="es-ES" smtClean="0"/>
              <a:t>21/01/2013</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E799F19-ED10-41DD-AB35-2D56844B9DB0}"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0331E5F8-6A7E-4B10-8BE0-BA77FD946FD0}" type="datetimeFigureOut">
              <a:rPr lang="es-ES" smtClean="0"/>
              <a:t>21/01/2013</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E799F19-ED10-41DD-AB35-2D56844B9DB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331E5F8-6A7E-4B10-8BE0-BA77FD946FD0}" type="datetimeFigureOut">
              <a:rPr lang="es-ES" smtClean="0"/>
              <a:t>21/01/2013</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8E799F19-ED10-41DD-AB35-2D56844B9DB0}"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0331E5F8-6A7E-4B10-8BE0-BA77FD946FD0}" type="datetimeFigureOut">
              <a:rPr lang="es-ES" smtClean="0"/>
              <a:t>21/01/2013</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0331E5F8-6A7E-4B10-8BE0-BA77FD946FD0}" type="datetimeFigureOut">
              <a:rPr lang="es-ES" smtClean="0"/>
              <a:t>21/01/2013</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E799F19-ED10-41DD-AB35-2D56844B9DB0}" type="slidenum">
              <a:rPr lang="es-ES" smtClean="0"/>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331E5F8-6A7E-4B10-8BE0-BA77FD946FD0}" type="datetimeFigureOut">
              <a:rPr lang="es-ES" smtClean="0"/>
              <a:t>21/01/2013</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E799F19-ED10-41DD-AB35-2D56844B9DB0}"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347864" y="1628800"/>
            <a:ext cx="5105400" cy="3240360"/>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s-ES" b="1" i="0" u="none" strike="noStrike" baseline="0" dirty="0" smtClean="0">
                <a:solidFill>
                  <a:srgbClr val="77797B"/>
                </a:solidFill>
                <a:effectLst>
                  <a:outerShdw blurRad="38100" dist="38100" dir="2700000" algn="tl">
                    <a:srgbClr val="000000">
                      <a:alpha val="43137"/>
                    </a:srgbClr>
                  </a:outerShdw>
                </a:effectLst>
                <a:latin typeface="TrebuchetMS-Bold"/>
              </a:rPr>
              <a:t>La gestión educativa y de los aprendizajes</a:t>
            </a:r>
            <a:endParaRPr lang="es-ES" dirty="0">
              <a:effectLst>
                <a:outerShdw blurRad="38100" dist="38100" dir="2700000" algn="tl">
                  <a:srgbClr val="000000">
                    <a:alpha val="43137"/>
                  </a:srgbClr>
                </a:outerShdw>
              </a:effectLst>
            </a:endParaRPr>
          </a:p>
        </p:txBody>
      </p:sp>
      <p:sp>
        <p:nvSpPr>
          <p:cNvPr id="3" name="2 CuadroTexto"/>
          <p:cNvSpPr txBox="1"/>
          <p:nvPr/>
        </p:nvSpPr>
        <p:spPr>
          <a:xfrm>
            <a:off x="3779912" y="5661248"/>
            <a:ext cx="4608512" cy="954107"/>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2800" b="1" dirty="0" smtClean="0">
                <a:effectLst>
                  <a:outerShdw blurRad="38100" dist="38100" dir="2700000" algn="tl">
                    <a:srgbClr val="000000">
                      <a:alpha val="43137"/>
                    </a:srgbClr>
                  </a:outerShdw>
                </a:effectLst>
                <a:latin typeface="Bradley Hand ITC" pitchFamily="66" charset="0"/>
              </a:rPr>
              <a:t>PROF. URIEL LIMÒN ÀLVAREZ</a:t>
            </a:r>
            <a:endParaRPr lang="es-ES" sz="2800" b="1" dirty="0">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231933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roceso alternativo"/>
          <p:cNvSpPr/>
          <p:nvPr/>
        </p:nvSpPr>
        <p:spPr>
          <a:xfrm>
            <a:off x="611560" y="188640"/>
            <a:ext cx="6048672" cy="1728192"/>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marL="342900" lvl="0" indent="-342900" algn="ctr">
              <a:spcBef>
                <a:spcPts val="600"/>
              </a:spcBef>
              <a:buClr>
                <a:srgbClr val="895D1D"/>
              </a:buClr>
              <a:buSzPct val="73000"/>
              <a:buFont typeface="Wingdings" pitchFamily="2" charset="2"/>
              <a:buChar char=""/>
            </a:pPr>
            <a:r>
              <a:rPr lang="es-ES" sz="2400" b="1" dirty="0" smtClean="0">
                <a:solidFill>
                  <a:prstClr val="black"/>
                </a:solidFill>
                <a:latin typeface="HelveticaNeue"/>
              </a:rPr>
              <a:t> CENTROS  DE   DESARROLLO EDUCATIVO</a:t>
            </a:r>
            <a:endParaRPr lang="es-ES" sz="2600" dirty="0">
              <a:solidFill>
                <a:prstClr val="black"/>
              </a:solidFill>
            </a:endParaRPr>
          </a:p>
        </p:txBody>
      </p:sp>
      <p:sp>
        <p:nvSpPr>
          <p:cNvPr id="6" name="5 Cinta perforada"/>
          <p:cNvSpPr/>
          <p:nvPr/>
        </p:nvSpPr>
        <p:spPr>
          <a:xfrm>
            <a:off x="323528" y="2060848"/>
            <a:ext cx="8532440" cy="4536504"/>
          </a:xfrm>
          <a:prstGeom prst="flowChartPunchedTape">
            <a:avLst/>
          </a:prstGeom>
        </p:spPr>
        <p:style>
          <a:lnRef idx="3">
            <a:schemeClr val="lt1"/>
          </a:lnRef>
          <a:fillRef idx="1">
            <a:schemeClr val="accent2"/>
          </a:fillRef>
          <a:effectRef idx="1">
            <a:schemeClr val="accent2"/>
          </a:effectRef>
          <a:fontRef idx="minor">
            <a:schemeClr val="lt1"/>
          </a:fontRef>
        </p:style>
        <p:txBody>
          <a:bodyPr rtlCol="0" anchor="ctr"/>
          <a:lstStyle/>
          <a:p>
            <a:pPr marL="274320" lvl="0" indent="-274320">
              <a:spcBef>
                <a:spcPts val="600"/>
              </a:spcBef>
              <a:buClr>
                <a:srgbClr val="895D1D"/>
              </a:buClr>
              <a:buSzPct val="73000"/>
              <a:buFont typeface="Wingdings 2"/>
              <a:buChar char=""/>
            </a:pPr>
            <a:endParaRPr lang="es-ES" sz="2400" dirty="0" smtClean="0">
              <a:solidFill>
                <a:prstClr val="black"/>
              </a:solidFill>
              <a:latin typeface="HelveticaNeue"/>
            </a:endParaRPr>
          </a:p>
          <a:p>
            <a:pPr marL="274320" lvl="0" indent="-274320">
              <a:spcBef>
                <a:spcPts val="600"/>
              </a:spcBef>
              <a:buClr>
                <a:srgbClr val="895D1D"/>
              </a:buClr>
              <a:buSzPct val="73000"/>
              <a:buFont typeface="Wingdings 2"/>
              <a:buChar char=""/>
            </a:pPr>
            <a:r>
              <a:rPr lang="es-ES" sz="2800" b="1" dirty="0" smtClean="0">
                <a:solidFill>
                  <a:prstClr val="black"/>
                </a:solidFill>
                <a:effectLst>
                  <a:outerShdw blurRad="38100" dist="38100" dir="2700000" algn="tl">
                    <a:srgbClr val="000000">
                      <a:alpha val="43137"/>
                    </a:srgbClr>
                  </a:outerShdw>
                </a:effectLst>
                <a:latin typeface="HelveticaNeue"/>
              </a:rPr>
              <a:t>Propósito </a:t>
            </a:r>
            <a:r>
              <a:rPr lang="es-ES" sz="2400" b="1" dirty="0">
                <a:solidFill>
                  <a:prstClr val="black"/>
                </a:solidFill>
                <a:latin typeface="HelveticaNeue"/>
              </a:rPr>
              <a:t>es integrar los distintos </a:t>
            </a:r>
            <a:r>
              <a:rPr lang="es-ES" sz="2400" b="1" dirty="0" smtClean="0">
                <a:solidFill>
                  <a:prstClr val="black"/>
                </a:solidFill>
                <a:latin typeface="HelveticaNeue"/>
              </a:rPr>
              <a:t>servicios que </a:t>
            </a:r>
            <a:r>
              <a:rPr lang="es-ES" sz="2400" b="1" dirty="0">
                <a:solidFill>
                  <a:prstClr val="black"/>
                </a:solidFill>
                <a:latin typeface="HelveticaNeue"/>
              </a:rPr>
              <a:t>son esenciales para un sistema educativo contemporáneo y vigente. Esta </a:t>
            </a:r>
            <a:r>
              <a:rPr lang="es-ES" sz="2400" b="1" dirty="0" smtClean="0">
                <a:solidFill>
                  <a:prstClr val="black"/>
                </a:solidFill>
                <a:latin typeface="HelveticaNeue"/>
              </a:rPr>
              <a:t>estrategia de </a:t>
            </a:r>
            <a:r>
              <a:rPr lang="es-ES" sz="2400" b="1" dirty="0">
                <a:solidFill>
                  <a:prstClr val="black"/>
                </a:solidFill>
                <a:latin typeface="HelveticaNeue"/>
              </a:rPr>
              <a:t>política pública se impulsará en los próximos años hasta lograr la integración de 2 </a:t>
            </a:r>
            <a:r>
              <a:rPr lang="es-ES" sz="2400" b="1" dirty="0" smtClean="0">
                <a:solidFill>
                  <a:prstClr val="black"/>
                </a:solidFill>
                <a:latin typeface="HelveticaNeue"/>
              </a:rPr>
              <a:t>000 regiones </a:t>
            </a:r>
            <a:r>
              <a:rPr lang="es-ES" sz="2400" b="1" dirty="0">
                <a:solidFill>
                  <a:prstClr val="black"/>
                </a:solidFill>
                <a:latin typeface="HelveticaNeue"/>
              </a:rPr>
              <a:t>que articulen las escuelas en torno a estos proyectos de </a:t>
            </a:r>
            <a:r>
              <a:rPr lang="es-ES" sz="2400" b="1" dirty="0" smtClean="0">
                <a:solidFill>
                  <a:prstClr val="black"/>
                </a:solidFill>
                <a:latin typeface="HelveticaNeue"/>
              </a:rPr>
              <a:t>infraestructura.</a:t>
            </a:r>
            <a:endParaRPr lang="es-ES" sz="2400" b="1" dirty="0"/>
          </a:p>
        </p:txBody>
      </p:sp>
    </p:spTree>
    <p:extLst>
      <p:ext uri="{BB962C8B-B14F-4D97-AF65-F5344CB8AC3E}">
        <p14:creationId xmlns:p14="http://schemas.microsoft.com/office/powerpoint/2010/main" val="558363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4776" y="4625553"/>
            <a:ext cx="8118381" cy="1384995"/>
          </a:xfrm>
          <a:prstGeom prst="rect">
            <a:avLst/>
          </a:prstGeom>
          <a:solidFill>
            <a:schemeClr val="accent6">
              <a:lumMod val="40000"/>
              <a:lumOff val="60000"/>
            </a:schemeClr>
          </a:solidFill>
        </p:spPr>
        <p:txBody>
          <a:bodyPr wrap="square">
            <a:spAutoFit/>
          </a:bodyPr>
          <a:lstStyle/>
          <a:p>
            <a:pPr algn="ctr"/>
            <a:r>
              <a:rPr lang="es-ES" sz="2800" b="1" dirty="0" smtClean="0">
                <a:effectLst>
                  <a:outerShdw blurRad="38100" dist="38100" dir="2700000" algn="tl">
                    <a:srgbClr val="000000">
                      <a:alpha val="43137"/>
                    </a:srgbClr>
                  </a:outerShdw>
                </a:effectLst>
              </a:rPr>
              <a:t>Se </a:t>
            </a:r>
            <a:r>
              <a:rPr lang="es-ES" sz="2800" b="1" dirty="0">
                <a:effectLst>
                  <a:outerShdw blurRad="38100" dist="38100" dir="2700000" algn="tl">
                    <a:srgbClr val="000000">
                      <a:alpha val="43137"/>
                    </a:srgbClr>
                  </a:outerShdw>
                </a:effectLst>
              </a:rPr>
              <a:t>trata de </a:t>
            </a:r>
            <a:r>
              <a:rPr lang="es-ES" sz="2800" b="1" dirty="0" smtClean="0">
                <a:effectLst>
                  <a:outerShdw blurRad="38100" dist="38100" dir="2700000" algn="tl">
                    <a:srgbClr val="000000">
                      <a:alpha val="43137"/>
                    </a:srgbClr>
                  </a:outerShdw>
                </a:effectLst>
              </a:rPr>
              <a:t>establecer características </a:t>
            </a:r>
            <a:r>
              <a:rPr lang="es-ES" sz="2800" b="1" dirty="0">
                <a:effectLst>
                  <a:outerShdw blurRad="38100" dist="38100" dir="2700000" algn="tl">
                    <a:srgbClr val="000000">
                      <a:alpha val="43137"/>
                    </a:srgbClr>
                  </a:outerShdw>
                </a:effectLst>
              </a:rPr>
              <a:t>y </a:t>
            </a:r>
            <a:r>
              <a:rPr lang="es-ES" sz="2800" b="1" dirty="0" smtClean="0">
                <a:effectLst>
                  <a:outerShdw blurRad="38100" dist="38100" dir="2700000" algn="tl">
                    <a:srgbClr val="000000">
                      <a:alpha val="43137"/>
                    </a:srgbClr>
                  </a:outerShdw>
                </a:effectLst>
              </a:rPr>
              <a:t>desempeños </a:t>
            </a:r>
            <a:r>
              <a:rPr lang="es-ES" sz="2800" b="1" dirty="0">
                <a:effectLst>
                  <a:outerShdw blurRad="38100" dist="38100" dir="2700000" algn="tl">
                    <a:srgbClr val="000000">
                      <a:alpha val="43137"/>
                    </a:srgbClr>
                  </a:outerShdw>
                </a:effectLst>
              </a:rPr>
              <a:t>de esta función primordial para la escuela del siglo XXI. </a:t>
            </a:r>
          </a:p>
        </p:txBody>
      </p:sp>
      <p:sp>
        <p:nvSpPr>
          <p:cNvPr id="4" name="3 Rectángulo"/>
          <p:cNvSpPr/>
          <p:nvPr/>
        </p:nvSpPr>
        <p:spPr>
          <a:xfrm>
            <a:off x="611561" y="404664"/>
            <a:ext cx="7920880" cy="830997"/>
          </a:xfrm>
          <a:prstGeom prst="rect">
            <a:avLst/>
          </a:prstGeom>
        </p:spPr>
        <p:txBody>
          <a:bodyPr wrap="square">
            <a:spAutoFit/>
          </a:bodyPr>
          <a:lstStyle/>
          <a:p>
            <a:pPr algn="ctr"/>
            <a:r>
              <a:rPr lang="es-ES" sz="2400" b="1" dirty="0" smtClean="0">
                <a:effectLst>
                  <a:outerShdw blurRad="38100" dist="38100" dir="2700000" algn="tl">
                    <a:srgbClr val="000000">
                      <a:alpha val="43137"/>
                    </a:srgbClr>
                  </a:outerShdw>
                </a:effectLst>
              </a:rPr>
              <a:t>GESTIÓN DE LA ASESORÍA ACADÉMICA EN LA ESCUELA</a:t>
            </a:r>
            <a:endParaRPr lang="es-ES" sz="2400" b="1" dirty="0">
              <a:effectLst>
                <a:outerShdw blurRad="38100" dist="38100" dir="2700000" algn="tl">
                  <a:srgbClr val="000000">
                    <a:alpha val="43137"/>
                  </a:srgbClr>
                </a:outerShdw>
              </a:effectLst>
            </a:endParaRPr>
          </a:p>
        </p:txBody>
      </p:sp>
      <p:sp>
        <p:nvSpPr>
          <p:cNvPr id="6" name="5 Bisel"/>
          <p:cNvSpPr/>
          <p:nvPr/>
        </p:nvSpPr>
        <p:spPr>
          <a:xfrm>
            <a:off x="611561" y="1412776"/>
            <a:ext cx="7344815" cy="2520280"/>
          </a:xfrm>
          <a:prstGeom prst="bevel">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ES" sz="2400" b="1" dirty="0">
                <a:solidFill>
                  <a:prstClr val="black"/>
                </a:solidFill>
                <a:effectLst>
                  <a:outerShdw blurRad="38100" dist="38100" dir="2700000" algn="tl">
                    <a:srgbClr val="000000">
                      <a:alpha val="43137"/>
                    </a:srgbClr>
                  </a:outerShdw>
                </a:effectLst>
              </a:rPr>
              <a:t>Fundamenta la creación de un sistema  nacional de asesoría académica a la escuela, </a:t>
            </a:r>
            <a:endParaRPr lang="es-ES" sz="2400" b="1" dirty="0">
              <a:effectLst>
                <a:outerShdw blurRad="38100" dist="38100" dir="2700000" algn="tl">
                  <a:srgbClr val="000000">
                    <a:alpha val="43137"/>
                  </a:srgbClr>
                </a:outerShdw>
              </a:effectLst>
            </a:endParaRPr>
          </a:p>
        </p:txBody>
      </p:sp>
      <p:cxnSp>
        <p:nvCxnSpPr>
          <p:cNvPr id="8" name="7 Conector recto de flecha"/>
          <p:cNvCxnSpPr/>
          <p:nvPr/>
        </p:nvCxnSpPr>
        <p:spPr>
          <a:xfrm>
            <a:off x="1259632" y="620688"/>
            <a:ext cx="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900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34113"/>
            <a:ext cx="7151687" cy="3312368"/>
          </a:xfrm>
          <a:prstGeom prst="rect">
            <a:avLst/>
          </a:prstGeom>
          <a:ln/>
        </p:spPr>
        <p:style>
          <a:lnRef idx="3">
            <a:schemeClr val="lt1"/>
          </a:lnRef>
          <a:fillRef idx="1">
            <a:schemeClr val="accent3"/>
          </a:fillRef>
          <a:effectRef idx="1">
            <a:schemeClr val="accent3"/>
          </a:effectRef>
          <a:fontRef idx="minor">
            <a:schemeClr val="lt1"/>
          </a:fontRef>
        </p:style>
      </p:pic>
      <p:pic>
        <p:nvPicPr>
          <p:cNvPr id="1028" name="Picture 4" descr="https://encrypted-tbn1.gstatic.com/images?q=tbn:ANd9GcRK9-QCrN0lIDgmoRGPwJSBIuLrfX50D_qgT6roACPW_tnZR7c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861048"/>
            <a:ext cx="6624736" cy="2688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990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948720"/>
          </a:xfrm>
        </p:spPr>
        <p:txBody>
          <a:bodyPr>
            <a:normAutofit/>
          </a:bodyPr>
          <a:lstStyle/>
          <a:p>
            <a:pPr algn="ctr"/>
            <a:r>
              <a:rPr lang="es-ES" sz="2800" cap="none" dirty="0" smtClean="0">
                <a:ln>
                  <a:noFill/>
                </a:ln>
                <a:solidFill>
                  <a:prstClr val="black"/>
                </a:solidFill>
                <a:effectLst>
                  <a:outerShdw blurRad="38100" dist="38100" dir="2700000" algn="tl">
                    <a:srgbClr val="000000">
                      <a:alpha val="43137"/>
                    </a:srgbClr>
                  </a:outerShdw>
                </a:effectLst>
                <a:ea typeface="+mn-ea"/>
                <a:cs typeface="+mn-cs"/>
              </a:rPr>
              <a:t>MODELOS DE GESTIÓN ESPECÍFICOS PARA CADA CONTEXTO</a:t>
            </a:r>
            <a:endParaRPr lang="es-ES" sz="6000" cap="none" dirty="0">
              <a:effectLst>
                <a:outerShdw blurRad="38100" dist="38100" dir="2700000" algn="tl">
                  <a:srgbClr val="000000">
                    <a:alpha val="43137"/>
                  </a:srgbClr>
                </a:outerShdw>
              </a:effectLst>
            </a:endParaRPr>
          </a:p>
        </p:txBody>
      </p:sp>
      <p:sp>
        <p:nvSpPr>
          <p:cNvPr id="4" name="3 Esquina doblada"/>
          <p:cNvSpPr/>
          <p:nvPr/>
        </p:nvSpPr>
        <p:spPr>
          <a:xfrm>
            <a:off x="362860" y="1372281"/>
            <a:ext cx="7488832" cy="2560775"/>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ctr"/>
          <a:lstStyle/>
          <a:p>
            <a:pPr marL="274320" lvl="0" indent="-274320">
              <a:spcBef>
                <a:spcPts val="600"/>
              </a:spcBef>
              <a:buClr>
                <a:srgbClr val="895D1D"/>
              </a:buClr>
              <a:buSzPct val="73000"/>
              <a:buFont typeface="Wingdings 2"/>
              <a:buChar char=""/>
            </a:pPr>
            <a:endParaRPr lang="es-ES" sz="2400" dirty="0" smtClean="0">
              <a:solidFill>
                <a:prstClr val="black"/>
              </a:solidFill>
            </a:endParaRPr>
          </a:p>
          <a:p>
            <a:pPr marL="274320" lvl="0" indent="-274320">
              <a:spcBef>
                <a:spcPts val="600"/>
              </a:spcBef>
              <a:buClr>
                <a:srgbClr val="895D1D"/>
              </a:buClr>
              <a:buSzPct val="73000"/>
              <a:buFont typeface="Wingdings 2"/>
              <a:buChar char=""/>
            </a:pPr>
            <a:r>
              <a:rPr lang="es-ES" sz="2400" dirty="0" smtClean="0">
                <a:solidFill>
                  <a:prstClr val="black"/>
                </a:solidFill>
              </a:rPr>
              <a:t>Las acciones de innovación en la gestión que tienen la intención de fortalecer a la  escuela, deben </a:t>
            </a:r>
            <a:r>
              <a:rPr lang="es-ES" sz="2400" b="1" dirty="0" smtClean="0">
                <a:solidFill>
                  <a:prstClr val="black"/>
                </a:solidFill>
              </a:rPr>
              <a:t>considerar formas particulares de organización del servicio educativo</a:t>
            </a:r>
            <a:r>
              <a:rPr lang="es-ES" sz="2400" dirty="0" smtClean="0">
                <a:solidFill>
                  <a:prstClr val="black"/>
                </a:solidFill>
              </a:rPr>
              <a:t>,  como son las </a:t>
            </a:r>
            <a:r>
              <a:rPr lang="es-ES" sz="2400" b="1" dirty="0" smtClean="0">
                <a:solidFill>
                  <a:prstClr val="black"/>
                </a:solidFill>
              </a:rPr>
              <a:t>escuelas multigrado </a:t>
            </a:r>
            <a:r>
              <a:rPr lang="es-ES" sz="2400" dirty="0" smtClean="0">
                <a:solidFill>
                  <a:prstClr val="black"/>
                </a:solidFill>
              </a:rPr>
              <a:t>y las telesecundarias. </a:t>
            </a:r>
            <a:endParaRPr lang="es-ES" sz="2400" dirty="0">
              <a:solidFill>
                <a:prstClr val="black"/>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221088"/>
            <a:ext cx="3888432" cy="250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5588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6796" y="1437844"/>
            <a:ext cx="7985604" cy="452431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285750" indent="-285750">
              <a:buFont typeface="Wingdings" pitchFamily="2" charset="2"/>
              <a:buChar char="v"/>
            </a:pPr>
            <a:r>
              <a:rPr lang="es-ES" sz="2400" dirty="0" smtClean="0"/>
              <a:t>Una </a:t>
            </a:r>
            <a:r>
              <a:rPr lang="es-ES" sz="2400" dirty="0"/>
              <a:t>articulación curricular especial, y apoyo mediante </a:t>
            </a:r>
            <a:r>
              <a:rPr lang="es-ES" sz="2400" dirty="0" smtClean="0"/>
              <a:t> redes </a:t>
            </a:r>
            <a:r>
              <a:rPr lang="es-ES" sz="2400" dirty="0"/>
              <a:t>de asesores itinerantes que dan apoyo personalizado a maestros y alumnos. </a:t>
            </a:r>
            <a:endParaRPr lang="es-ES" sz="2400" dirty="0" smtClean="0"/>
          </a:p>
          <a:p>
            <a:pPr marL="285750" indent="-285750">
              <a:buFont typeface="Wingdings" pitchFamily="2" charset="2"/>
              <a:buChar char="v"/>
            </a:pPr>
            <a:r>
              <a:rPr lang="es-ES" sz="2400" dirty="0" smtClean="0"/>
              <a:t>Asegurar </a:t>
            </a:r>
            <a:r>
              <a:rPr lang="es-ES" sz="2400" dirty="0"/>
              <a:t>que los docentes de escuelas multigrado cuenten </a:t>
            </a:r>
            <a:r>
              <a:rPr lang="es-ES" sz="2400" dirty="0" smtClean="0"/>
              <a:t> con </a:t>
            </a:r>
            <a:r>
              <a:rPr lang="es-ES" sz="2400" dirty="0"/>
              <a:t>apoyo académico y no realicen su función de manera aislada</a:t>
            </a:r>
            <a:r>
              <a:rPr lang="es-ES" sz="2400" dirty="0" smtClean="0"/>
              <a:t>.</a:t>
            </a:r>
            <a:r>
              <a:rPr lang="es-ES" sz="2400" dirty="0">
                <a:solidFill>
                  <a:prstClr val="black"/>
                </a:solidFill>
              </a:rPr>
              <a:t> </a:t>
            </a:r>
            <a:endParaRPr lang="es-ES" sz="2400" dirty="0" smtClean="0">
              <a:solidFill>
                <a:prstClr val="black"/>
              </a:solidFill>
            </a:endParaRPr>
          </a:p>
          <a:p>
            <a:pPr marL="285750" lvl="0" indent="-285750">
              <a:buFont typeface="Wingdings" pitchFamily="2" charset="2"/>
              <a:buChar char="v"/>
            </a:pPr>
            <a:r>
              <a:rPr lang="es-ES" sz="2400" dirty="0" smtClean="0">
                <a:solidFill>
                  <a:prstClr val="black"/>
                </a:solidFill>
              </a:rPr>
              <a:t>La </a:t>
            </a:r>
            <a:r>
              <a:rPr lang="es-ES" sz="2400" dirty="0">
                <a:solidFill>
                  <a:prstClr val="black"/>
                </a:solidFill>
              </a:rPr>
              <a:t>propuesta curricular 2011 y los modelos de gestión que de él  se derivan están pensados para una escuela completa, y que este universo de aprendizajes esperados se redefinirán para este tipo de escuelas. </a:t>
            </a:r>
            <a:endParaRPr lang="es-ES" sz="2400" dirty="0" smtClean="0">
              <a:solidFill>
                <a:prstClr val="black"/>
              </a:solidFill>
            </a:endParaRPr>
          </a:p>
          <a:p>
            <a:endParaRPr lang="es-ES" sz="2400" dirty="0"/>
          </a:p>
        </p:txBody>
      </p:sp>
      <p:sp>
        <p:nvSpPr>
          <p:cNvPr id="7" name="6 CuadroTexto"/>
          <p:cNvSpPr txBox="1"/>
          <p:nvPr/>
        </p:nvSpPr>
        <p:spPr>
          <a:xfrm>
            <a:off x="683568" y="332656"/>
            <a:ext cx="7128792"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r>
              <a:rPr lang="es-ES" sz="2400" b="1" dirty="0">
                <a:solidFill>
                  <a:prstClr val="black"/>
                </a:solidFill>
                <a:effectLst>
                  <a:outerShdw blurRad="38100" dist="38100" dir="2700000" algn="tl">
                    <a:srgbClr val="000000">
                      <a:alpha val="43137"/>
                    </a:srgbClr>
                  </a:outerShdw>
                </a:effectLst>
              </a:rPr>
              <a:t>En las escuelas multigrado y telesecundarias se pretende hacer…</a:t>
            </a:r>
          </a:p>
        </p:txBody>
      </p:sp>
      <p:pic>
        <p:nvPicPr>
          <p:cNvPr id="2054" name="Picture 6" descr="https://encrypted-tbn3.gstatic.com/images?q=tbn:ANd9GcT293e0BWdUvSclrgDkIwdUjOE4IVgxPGv5kDJbOiiBCqMkHP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8150" y="5301208"/>
            <a:ext cx="2345850" cy="1556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670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06115" y="188640"/>
            <a:ext cx="7239000" cy="2395648"/>
          </a:xfr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pPr marL="285750" lvl="0" indent="-285750">
              <a:spcBef>
                <a:spcPts val="0"/>
              </a:spcBef>
              <a:buClrTx/>
              <a:buSzTx/>
              <a:buFont typeface="Wingdings" pitchFamily="2" charset="2"/>
              <a:buChar char="v"/>
            </a:pPr>
            <a:r>
              <a:rPr lang="es-ES" sz="3300" dirty="0">
                <a:solidFill>
                  <a:prstClr val="black"/>
                </a:solidFill>
              </a:rPr>
              <a:t>Apoyar a estas escuelas con modelos de equipamiento tecnológico, conectividad, modelos didácticos propios, material didáctico especial, tanto impreso como multimedia, que garanticen el logro educativo.</a:t>
            </a:r>
          </a:p>
          <a:p>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828925"/>
            <a:ext cx="8004175" cy="402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109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4261" y="160338"/>
            <a:ext cx="7444680" cy="91436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ctr"/>
            <a:r>
              <a:rPr lang="es-ES" sz="2800" cap="none" dirty="0" smtClean="0"/>
              <a:t>GESTIÓN PARA AVANZAR HACIA UNA ESCUELA DE TIEMPO COMPLETO</a:t>
            </a:r>
            <a:endParaRPr lang="es-ES" sz="2800" cap="none" dirty="0"/>
          </a:p>
        </p:txBody>
      </p:sp>
      <p:sp>
        <p:nvSpPr>
          <p:cNvPr id="4" name="AutoShape 2" descr="data:image/jpeg;base64,/9j/4AAQSkZJRgABAQAAAQABAAD/2wCEAAkGBhQSEBAQEhQUFBUWEhQVFhQUEBUVFBcVFRYWFhcUFhQYHCYeFxolGRYSIC8gIycpLCwsFh4xNTAqNSYrLCkBCQoKDgwOGg8PGTUkHyQ1LCwsLTUsLCwtLCkyKiwsKSwpLDYwLCkpLCwsLCw0LDQpLCwsLCwpLCwsKSwsLCksLP/AABEIAGQBPwMBIgACEQEDEQH/xAAcAAEAAgMBAQEAAAAAAAAAAAAABgcBBAUCAwj/xABMEAABBAAEAwQGBQYIDwEAAAABAAIDEQQFEiEGEzEHQVFxFCIyYYGRM3OhsbIXIzWDk9IWQlJiZHWiwSQlNERTcnSSo7PD0eHw8RX/xAAZAQEAAwEBAAAAAAAAAAAAAAAAAQMEAgX/xAAvEQACAgECBAQEBgMAAAAAAAAAAQIDEQQhBRIxQRMiUYEUcbHwIzIzNGGRQtHh/9oADAMBAAIRAxEAPwC8UREAREQBERAEREAREQBERAEREAREQBERAEREAREQBERAEREARF5cUB6Ra+IxgYLPjWy9tlsAjvQjPY+iytGTG0+u7b7VtGSkCZ9EWngseJCdq8N+5bReOqBNPoekWAVlCQiIgCIiAIiIAiIgCIiAIiIAiIgCIiAIiIAi1sxxfKillq9Ebn1dXpaTX2Kv/wAsP9GP7YfuoUW6iurCm8Fkoq2/LD/Rj+2H7qmHCuf+mYcT6Cz1nN0l1+yet0hFepqsfLF7nZREQ0BERAEREARF51IDBetVmZNc90Y6j5GutLzNODu0g0a2N0VzMswZExeTtvXmUOG3tg2MfEXUB3G10IGVGG+A6rEuHs2vrFHQQ6xvk1uUNQPgs4lbPKWJIbQk52XYbRqN3fQV0C1s5xJ0AD+UL8l1mYdamIgNoc8u2D65TL+aZq6/3Xt9i+xzFmvRe/2fNc7EzlrVE4se4SuG5cXnzNnZCucnBLBYwWV4Z0C9IWoyiIhIXNzLiCGBwbK/SSLA0uO113Aroqu+0n6aH6o/iKzaq6VVbnE16KiN9qhLoSf+GuE/0v8Aw5P3Vu5Zn0OILhE/UWgE+q4bHp1AVQMw7juGuPkCfuUy7OIXNknsEeozqCO8+KwabXW22KLWzPT1fDqaanKMnlfIntrKwFleweCEREAREQBEWEAJXMyDiODGMfJh3F7Wv0Eljm06gapwHcQo5xv2iDAzR4dkJme5ut4DiNLLNVQNuOlx+HvXP7ED/geJ/wBpPy5cau8J8jmynxfOooneb4cyQTxt6uie0b0Lc0gfaVSuc8FYnCxc2YMDba22yWbd02obK9VDu1X/ACD9dH95VDMuuojZBzfVZKyyLhubFl7YA0lgBOp+nY9O4+Ct3gXJpMLhBDMAHa3u2dqFE2N1EOx/6XFf6kf4nKzwURTw6iKgre56REUnrBERAEReXnZAZtczMZSA6utED4igtbO88MELngAnUGi+6+8+QtecuxnpMDZCBdlpobbVv7uqFfPFy5O5qcMwv/OagQKAAPeev/vmu1Fh6K+WBiIPxXUCHUIqKwjDV6REOgiIgC8GNe0QHNzTC207KNswGl+qt/Gt1NHstaOMwQ0koDh5nxTymsYNnOPWroCr2+K6+SZpzWkE7tr4g/8AwqteKQ7WCL9WxXuPgpT2dXoe59guIAB60L6/NDN5/F/gmyLAWUNJgqvO0n6eH6o/iKsMqu+0n6eH6o/iKwcQ/Qfsenwv9yvf6HR4EzOKPClr5GMPMcac8A1t4qVYXHxy3y3tfXXS4Gr6dFSqnXZn0xPnH9zlk0WrcnGrHubOIaGMFK7m39CchZWLXzfMAQLF+Fi/kvZPAPpaWoz+UTB8iTE8x3LZKInHlSWHuFgaavp3rr4jOoo4WzvdTHBpB3shwsUOt0pl5FmWxEXzPEd2b9oCovxRnIkyvFzwPO0Tqc0lrmuFfFpWOz7Hk5VhZZXknS7U977Oz3Ddx+ClJOHPnYh5U+TG5KUWpgs0imvlSNfXXS66W2CuU090dtOLwyp+IMyjwnEQnxO0ZwwokEgXGWjYe8OHxWz2P4sR5fipK/zk0PeY46Cm+d8KYbFujfiIg8xm2m3A1dlp0kam7dDstPFcPQ4bDSNw8YYHSB7wC42TQJ3JroNgrbr0qGkt/wDRk8Nxlz/M38szV73mORuk1qHlsuH2q/o/9dH95W9kcTDLqEhc4M3Badu6rPvWh2q/o/8AXR/eVi08pShmRGof4EvkcHsf+lxX1cf4nKdEyeltp35vln1bHXy6qC9j/wBLivq4/wATlLZP0m36v+4rnUTcVH5o74THmo9mSMFFFs57QMPhp/R3ayRWstAIZdbHffYjp4qQHMIx1e32Q72h0PQ+S1OSXVlsJxsbjHfBtItZuPjJaA9p1ez6w38vFbFqFJPoyxprqCV83SjSTa9POx8lDeMpZPRZ2Muy0bDqQHAkfIFdHE3yxbRvZvhmzMq9TXd7Tt5ghb+Q4dscTY2jYX57mySVHuz3DvfhHcwEXIS0OFHTQBNd1nV8vepU/TAx8jiGtY1znHwa0WT8ghXXLniptYZ9sViY4m65HNY0dXOcGj5lfLAZzDNfJljlrroka77ivz5n2eYjNMXYD36nERQNBIa3uoeNdSpn2W8H4nDY90mIhfGBh3AE0Wkuc0UC0kXXd7lrlplCGZPf0Ko6hzniK2LdWVgLKyGsIiIAiIgC8StsEL2iAhucZHqddLo5FgdFdy6eYyBosquOLeNKliwzDTfbko+1ZprSfDYn4hMlV1vhR52Wm1y9KH8OZ0A9jL2dtV99bH7KUvtBVYrFlAqu+0n6eH6o/iKsO1XnaT9PD9UfxFYOIfoM9jhf7le/0Ot2f4drsIS5rSea4WWg+ClMcTW+yAPIAfcqcw2aSxjTHI9gu6a8gX5BSngTNJpMQ9skj3gRE055IvU3ffzWXSauHlr5dzVr9BYue7m264PhwvxDi8XjXyc1ggY94dBbA4MAOkhtWd6s31vuX34Uy12KmdjpHm2zbN6911v0ADh08FHcnlZNm8EmFikit7zO0m2gb6iK6NI7j3nZSvJ8lxWFxOhm+Hc+3G29N62O4PQGvBexxKCVtbxt6Ls+x4nCrM02rm83q+674KwZIBk2ObYv/wDQiNd9aK6fAqweJJTy8rbp1jlNdo3px0RitvP7Vr4zsTjkkxDxiHMD3FzGiMHQXOt17+sN3AdOqlua8KCbDww69LomtDX6fBoabF99A9V1xH8arlh16/Q54a/BuUrOnT67kQMEjcszbXG6Nro9TWkEAE3YF+Hqrd4bnjbw/BzQXNLHDSDRJ5poA9246rrScIy+gYvC83W+ZpAc/UADQAs241svnguDntyqLAuczmMFhzdWgu1lw3IBrfwWeEXHSeH/AJehoslGes8Rvy+q+8nI4PtuPADDEHwk6NRPq0CDZ3XJ4QzSfF5s+STGOYWTSD0QueA6MahpaL07ECwRexKluRcLzxYlk8sjX1GWnd1jagBtRAAHh3qE4HCz4rOYJhg3YZ0cznzSaXta9rSQHEOFBxaANutrrhtbhXJSWOpzxWxTtg4vPT1LkCObYorNLKsKTWhwTGElrQCfAKPdo2XyT4LlxMc93NjOlu5oE2VKlgtRJLZFdlanBx9SvezHJJ4JMQZonRhzGAahVkF3RSl2XP8ATWzUNGirve6PcuzpTSq7KozxntuTpo/Dw5I/yv7KVxMM8s+ZQs5XrTEycx7GOpr3FpaXkbeNKYNy0l+GhkNOGFjDqN7sYe8ddwF0M87OsPiZjM4vY53taCKd3XuNjVfJbpyRwxDJARobEIxZOrZpaCdlm1tTsgklndZ+Rzwyt6eycpd08bkYjw1QxzWdXO09dtgHbfG1r8Q5/jvTcZhsM80xgeBTLY1rWudpJHU9O/qpH/ByTkMittiUvJs1RbXh1UNz7OXYbNcdI1mu4tHlqYyneQNLPw+iVWVJYzj+y7jV6lGDUu76enY6OJ4/kGTnEAjnl3JDgP45dXMrpenfzXI4czh75I43SOk5lj1iSdQGoEe7YrXxvDUpycRgHmF/Oa0ijQI0j3EtF/FaPZZlE0mOjlkY5kcIcfWaW28tLWtAPXqT8Cvcisx+/Y8uLtcq3ntuW5kjSOq5/ajizHlWKI6uDWfBz2g/ZY+Kk7IAOiivavAXZViK/imNx8g9t/euavzo32fkZD+w7Lml+LnO7mhkbTXTVqc6vDo37VbyqPsNx7Q7GQE+seXI0eIGprvlbVZ+bZm3DwSzu9mNhcQOproB7yaHxVupTdrRTp2lUmbupLVe8O9ok0uJiixELY2Tg8pzdQ7yBufaG1XtvXiuFP2x4kEn0dhaydzHvGutN01oN+q86Xm/cNlD01ieMErU1tZyW/aWq94R7R5cVip8PLCIvzTpYR6wfpABAffW2uabFLvx8SO9QuYA0mnEX193ksl01TJRn3LY2xkso2Mv4shmxk+CaH8yEW4loDKsD1Te/tDuC7Vqr8gxQjz7OJHdGxOJ+BjUgw3F0zi4OiovikfCN7c5rXFrf51kVt4qbpwrnGDe7wW0VWWwlYlsskubMCSARY6i9xfSx3L3apfsz4mlg9PkljJhAkmlkp1iVoGmKz3myBe67nC/afPNioIsTA2OLEXyHtDvEgWSaeCRpvbcrTLTyi3jsZo3xaWe5NOJXVFfuK/OvFuJeMVr7qr/AHSf+6/Sua4fXGR7lSPFfDJ5jgW20m/j7lQWWQU44Y7NcyfPjcMyyQHane4NBP30r7VQdmOQiGYODatws9T5WrfARFenp8JNGLXIzjhiLEva+TVbW6RpdW12uzSLicIzWJLKNcJyrfNF4ZFvyeYbxk/af+FvZPwrDhnmSPXZbp9Z1irB8PcF20VcdNVF5UUWy1V01yym8HzbGB0FfBeqXqkV5mwYCyiISKWKWUQHkhKXpEAREQBERAEREAWKWUQHnSorguHpW5riMW4N5T49IOq3XTOra/mqWLFIVzrU8Z7HPzDLxICtfA5VoPRdmkQsMBaua4Bs8MsD/ZkY5h8nAi/h1W2iB7n5lxeGxOW4stt0U0ZOl7dtQP8AGF+01w7vmpNlXFmLx0WPhmkMlYXW1oa1o/NyxucaaOunUrlzTI4MSA2eKOUDprYCRfgeo+C+OV8NYbDXyII4yRRLWDVXgXHcj3Ld8UnhuO6MHwsllJ7FX5bjW4mfJIYgS6AASbbAteHHfv2Z/aC4E/6MzP8ArKP/AKqvLAcPwQvdJFDGxzvac1oBPu9w9wpfJ3CmFLHx+jxaHvD3N5Ypzx0cR47n5pLUpvZfeciGllFbvf8A5grzLR/jxv8AVjP+QxSX0gGBsQ3dzCfn0+9SGXIoQ50zYmc3lGMPDRr0htBoPhVBfLIsvAja57KeC7ct3G68jVp2zil6YL1W1sV1h4i7Ns7a3ryD/ZfET9gK7PDUDHz4YmZxe0kiMscQKBtoddAKbQZNCyV87ImNkf7bw2nu6bE9/QfJIMmhY/mNjY138oN338PD4JqafFtjYuySPR0t/g0yrffJTOSYm8JneBAdzi58wAG2mGQF7fcaHTvWcszFuLm4fw8QOuCuZ6pAGmRrjR7xpjJ+KuKDIIGTvxLYWNleCHSBtOINXfnQvxXnLuGsNh5HywwRxvd1c1gBN9w8B7hS9T4hb7feMHl/Dvbf7zk6JbtS4+YcPNk3oLtoshrOPlmRiIgitl2ERAEREAREQBERAEREAREQBERAEREAREQBERAEREAREQBERAEREBgosogCwiIAiIoAWURSAiIgCIiAIiID/9k="/>
          <p:cNvSpPr>
            <a:spLocks noGrp="1" noChangeAspect="1" noChangeArrowheads="1"/>
          </p:cNvSpPr>
          <p:nvPr>
            <p:ph idx="1"/>
          </p:nvPr>
        </p:nvSpPr>
        <p:spPr bwMode="auto">
          <a:xfrm>
            <a:off x="2896232" y="1268760"/>
            <a:ext cx="5632674" cy="3705338"/>
          </a:xfrm>
          <a:prstGeom prst="rect">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normAutofit/>
          </a:bodyPr>
          <a:lstStyle/>
          <a:p>
            <a:pPr algn="ctr"/>
            <a:r>
              <a:rPr lang="es-ES" sz="2800" b="1" dirty="0" smtClean="0"/>
              <a:t>Es </a:t>
            </a:r>
            <a:r>
              <a:rPr lang="es-ES" sz="2800" b="1" dirty="0"/>
              <a:t>necesario reorientar el proceso, </a:t>
            </a:r>
            <a:r>
              <a:rPr lang="es-ES" sz="2800" b="1" dirty="0" err="1"/>
              <a:t>redireccionar</a:t>
            </a:r>
            <a:r>
              <a:rPr lang="es-ES" sz="2800" b="1" dirty="0"/>
              <a:t> la inversión hacia un modelo de escuela que amplíe las oportunidades para el aprendizaje y el </a:t>
            </a:r>
            <a:r>
              <a:rPr lang="es-ES" sz="2800" b="1" dirty="0" smtClean="0"/>
              <a:t> desarrollo </a:t>
            </a:r>
            <a:r>
              <a:rPr lang="es-ES" sz="2800" b="1" dirty="0"/>
              <a:t>integral de los alumnos</a:t>
            </a:r>
            <a:r>
              <a:rPr lang="es-ES" b="1" dirty="0" smtClean="0"/>
              <a:t>.</a:t>
            </a:r>
            <a:endParaRPr lang="es-ES" b="1" dirty="0"/>
          </a:p>
        </p:txBody>
      </p:sp>
      <p:sp>
        <p:nvSpPr>
          <p:cNvPr id="5" name="AutoShape 4" descr="data:image/jpeg;base64,/9j/4AAQSkZJRgABAQAAAQABAAD/2wCEAAkGBhQSEBAQEhQUFBUWEhQVFhQUEBUVFBcVFRYWFhcUFhQYHCYeFxolGRYSIC8gIycpLCwsFh4xNTAqNSYrLCkBCQoKDgwOGg8PGTUkHyQ1LCwsLTUsLCwtLCkyKiwsKSwpLDYwLCkpLCwsLCw0LDQpLCwsLCwpLCwsKSwsLCksLP/AABEIAGQBPwMBIgACEQEDEQH/xAAcAAEAAgMBAQEAAAAAAAAAAAAABgcBBAUCAwj/xABMEAABBAAEAwQGBQYIDwEAAAABAAIDEQQFEiEGEzEHQVFxFCIyYYGRM3OhsbIXIzWDk9IWQlJiZHWiwSQlNERTcnSSo7PD0eHw8RX/xAAZAQEAAwEBAAAAAAAAAAAAAAAAAQMEAgX/xAAvEQACAgECBAQEBgMAAAAAAAAAAQIDEQQhBRIxQRMiUYEUcbHwIzIzNGGRQtHh/9oADAMBAAIRAxEAPwC8UREAREQBERAEREAREQBERAEREAREQBERAEREAREQBERAEREARF5cUB6Ra+IxgYLPjWy9tlsAjvQjPY+iytGTG0+u7b7VtGSkCZ9EWngseJCdq8N+5bReOqBNPoekWAVlCQiIgCIiAIiIAiIgCIiAIiIAiIgCIiAIiIAi1sxxfKillq9Ebn1dXpaTX2Kv/wAsP9GP7YfuoUW6iurCm8Fkoq2/LD/Rj+2H7qmHCuf+mYcT6Cz1nN0l1+yet0hFepqsfLF7nZREQ0BERAEREARF51IDBetVmZNc90Y6j5GutLzNODu0g0a2N0VzMswZExeTtvXmUOG3tg2MfEXUB3G10IGVGG+A6rEuHs2vrFHQQ6xvk1uUNQPgs4lbPKWJIbQk52XYbRqN3fQV0C1s5xJ0AD+UL8l1mYdamIgNoc8u2D65TL+aZq6/3Xt9i+xzFmvRe/2fNc7EzlrVE4se4SuG5cXnzNnZCucnBLBYwWV4Z0C9IWoyiIhIXNzLiCGBwbK/SSLA0uO113Aroqu+0n6aH6o/iKzaq6VVbnE16KiN9qhLoSf+GuE/0v8Aw5P3Vu5Zn0OILhE/UWgE+q4bHp1AVQMw7juGuPkCfuUy7OIXNknsEeozqCO8+KwabXW22KLWzPT1fDqaanKMnlfIntrKwFleweCEREAREQBEWEAJXMyDiODGMfJh3F7Wv0Eljm06gapwHcQo5xv2iDAzR4dkJme5ut4DiNLLNVQNuOlx+HvXP7ED/geJ/wBpPy5cau8J8jmynxfOooneb4cyQTxt6uie0b0Lc0gfaVSuc8FYnCxc2YMDba22yWbd02obK9VDu1X/ACD9dH95VDMuuojZBzfVZKyyLhubFl7YA0lgBOp+nY9O4+Ct3gXJpMLhBDMAHa3u2dqFE2N1EOx/6XFf6kf4nKzwURTw6iKgre56REUnrBERAEReXnZAZtczMZSA6utED4igtbO88MELngAnUGi+6+8+QtecuxnpMDZCBdlpobbVv7uqFfPFy5O5qcMwv/OagQKAAPeev/vmu1Fh6K+WBiIPxXUCHUIqKwjDV6REOgiIgC8GNe0QHNzTC207KNswGl+qt/Gt1NHstaOMwQ0koDh5nxTymsYNnOPWroCr2+K6+SZpzWkE7tr4g/8AwqteKQ7WCL9WxXuPgpT2dXoe59guIAB60L6/NDN5/F/gmyLAWUNJgqvO0n6eH6o/iKsMqu+0n6eH6o/iKwcQ/Qfsenwv9yvf6HR4EzOKPClr5GMPMcac8A1t4qVYXHxy3y3tfXXS4Gr6dFSqnXZn0xPnH9zlk0WrcnGrHubOIaGMFK7m39CchZWLXzfMAQLF+Fi/kvZPAPpaWoz+UTB8iTE8x3LZKInHlSWHuFgaavp3rr4jOoo4WzvdTHBpB3shwsUOt0pl5FmWxEXzPEd2b9oCovxRnIkyvFzwPO0Tqc0lrmuFfFpWOz7Hk5VhZZXknS7U977Oz3Ddx+ClJOHPnYh5U+TG5KUWpgs0imvlSNfXXS66W2CuU090dtOLwyp+IMyjwnEQnxO0ZwwokEgXGWjYe8OHxWz2P4sR5fipK/zk0PeY46Cm+d8KYbFujfiIg8xm2m3A1dlp0kam7dDstPFcPQ4bDSNw8YYHSB7wC42TQJ3JroNgrbr0qGkt/wDRk8Nxlz/M38szV73mORuk1qHlsuH2q/o/9dH95W9kcTDLqEhc4M3Badu6rPvWh2q/o/8AXR/eVi08pShmRGof4EvkcHsf+lxX1cf4nKdEyeltp35vln1bHXy6qC9j/wBLivq4/wATlLZP0m36v+4rnUTcVH5o74THmo9mSMFFFs57QMPhp/R3ayRWstAIZdbHffYjp4qQHMIx1e32Q72h0PQ+S1OSXVlsJxsbjHfBtItZuPjJaA9p1ez6w38vFbFqFJPoyxprqCV83SjSTa9POx8lDeMpZPRZ2Muy0bDqQHAkfIFdHE3yxbRvZvhmzMq9TXd7Tt5ghb+Q4dscTY2jYX57mySVHuz3DvfhHcwEXIS0OFHTQBNd1nV8vepU/TAx8jiGtY1znHwa0WT8ghXXLniptYZ9sViY4m65HNY0dXOcGj5lfLAZzDNfJljlrroka77ivz5n2eYjNMXYD36nERQNBIa3uoeNdSpn2W8H4nDY90mIhfGBh3AE0Wkuc0UC0kXXd7lrlplCGZPf0Ko6hzniK2LdWVgLKyGsIiIAiIgC8StsEL2iAhucZHqddLo5FgdFdy6eYyBosquOLeNKliwzDTfbko+1ZprSfDYn4hMlV1vhR52Wm1y9KH8OZ0A9jL2dtV99bH7KUvtBVYrFlAqu+0n6eH6o/iKsO1XnaT9PD9UfxFYOIfoM9jhf7le/0Ot2f4drsIS5rSea4WWg+ClMcTW+yAPIAfcqcw2aSxjTHI9gu6a8gX5BSngTNJpMQ9skj3gRE055IvU3ffzWXSauHlr5dzVr9BYue7m264PhwvxDi8XjXyc1ggY94dBbA4MAOkhtWd6s31vuX34Uy12KmdjpHm2zbN6911v0ADh08FHcnlZNm8EmFikit7zO0m2gb6iK6NI7j3nZSvJ8lxWFxOhm+Hc+3G29N62O4PQGvBexxKCVtbxt6Ls+x4nCrM02rm83q+674KwZIBk2ObYv/wDQiNd9aK6fAqweJJTy8rbp1jlNdo3px0RitvP7Vr4zsTjkkxDxiHMD3FzGiMHQXOt17+sN3AdOqlua8KCbDww69LomtDX6fBoabF99A9V1xH8arlh16/Q54a/BuUrOnT67kQMEjcszbXG6Nro9TWkEAE3YF+Hqrd4bnjbw/BzQXNLHDSDRJ5poA9246rrScIy+gYvC83W+ZpAc/UADQAs241svnguDntyqLAuczmMFhzdWgu1lw3IBrfwWeEXHSeH/AJehoslGes8Rvy+q+8nI4PtuPADDEHwk6NRPq0CDZ3XJ4QzSfF5s+STGOYWTSD0QueA6MahpaL07ECwRexKluRcLzxYlk8sjX1GWnd1jagBtRAAHh3qE4HCz4rOYJhg3YZ0cznzSaXta9rSQHEOFBxaANutrrhtbhXJSWOpzxWxTtg4vPT1LkCObYorNLKsKTWhwTGElrQCfAKPdo2XyT4LlxMc93NjOlu5oE2VKlgtRJLZFdlanBx9SvezHJJ4JMQZonRhzGAahVkF3RSl2XP8ATWzUNGirve6PcuzpTSq7KozxntuTpo/Dw5I/yv7KVxMM8s+ZQs5XrTEycx7GOpr3FpaXkbeNKYNy0l+GhkNOGFjDqN7sYe8ddwF0M87OsPiZjM4vY53taCKd3XuNjVfJbpyRwxDJARobEIxZOrZpaCdlm1tTsgklndZ+Rzwyt6eycpd08bkYjw1QxzWdXO09dtgHbfG1r8Q5/jvTcZhsM80xgeBTLY1rWudpJHU9O/qpH/ByTkMittiUvJs1RbXh1UNz7OXYbNcdI1mu4tHlqYyneQNLPw+iVWVJYzj+y7jV6lGDUu76enY6OJ4/kGTnEAjnl3JDgP45dXMrpenfzXI4czh75I43SOk5lj1iSdQGoEe7YrXxvDUpycRgHmF/Oa0ijQI0j3EtF/FaPZZlE0mOjlkY5kcIcfWaW28tLWtAPXqT8Cvcisx+/Y8uLtcq3ntuW5kjSOq5/ajizHlWKI6uDWfBz2g/ZY+Kk7IAOiivavAXZViK/imNx8g9t/euavzo32fkZD+w7Lml+LnO7mhkbTXTVqc6vDo37VbyqPsNx7Q7GQE+seXI0eIGprvlbVZ+bZm3DwSzu9mNhcQOproB7yaHxVupTdrRTp2lUmbupLVe8O9ok0uJiixELY2Tg8pzdQ7yBufaG1XtvXiuFP2x4kEn0dhaydzHvGutN01oN+q86Xm/cNlD01ieMErU1tZyW/aWq94R7R5cVip8PLCIvzTpYR6wfpABAffW2uabFLvx8SO9QuYA0mnEX193ksl01TJRn3LY2xkso2Mv4shmxk+CaH8yEW4loDKsD1Te/tDuC7Vqr8gxQjz7OJHdGxOJ+BjUgw3F0zi4OiovikfCN7c5rXFrf51kVt4qbpwrnGDe7wW0VWWwlYlsskubMCSARY6i9xfSx3L3apfsz4mlg9PkljJhAkmlkp1iVoGmKz3myBe67nC/afPNioIsTA2OLEXyHtDvEgWSaeCRpvbcrTLTyi3jsZo3xaWe5NOJXVFfuK/OvFuJeMVr7qr/AHSf+6/Sua4fXGR7lSPFfDJ5jgW20m/j7lQWWQU44Y7NcyfPjcMyyQHane4NBP30r7VQdmOQiGYODatws9T5WrfARFenp8JNGLXIzjhiLEva+TVbW6RpdW12uzSLicIzWJLKNcJyrfNF4ZFvyeYbxk/af+FvZPwrDhnmSPXZbp9Z1irB8PcF20VcdNVF5UUWy1V01yym8HzbGB0FfBeqXqkV5mwYCyiISKWKWUQHkhKXpEAREQBERAEREAWKWUQHnSorguHpW5riMW4N5T49IOq3XTOra/mqWLFIVzrU8Z7HPzDLxICtfA5VoPRdmkQsMBaua4Bs8MsD/ZkY5h8nAi/h1W2iB7n5lxeGxOW4stt0U0ZOl7dtQP8AGF+01w7vmpNlXFmLx0WPhmkMlYXW1oa1o/NyxucaaOunUrlzTI4MSA2eKOUDprYCRfgeo+C+OV8NYbDXyII4yRRLWDVXgXHcj3Ld8UnhuO6MHwsllJ7FX5bjW4mfJIYgS6AASbbAteHHfv2Z/aC4E/6MzP8ArKP/AKqvLAcPwQvdJFDGxzvac1oBPu9w9wpfJ3CmFLHx+jxaHvD3N5Ypzx0cR47n5pLUpvZfeciGllFbvf8A5grzLR/jxv8AVjP+QxSX0gGBsQ3dzCfn0+9SGXIoQ50zYmc3lGMPDRr0htBoPhVBfLIsvAja57KeC7ct3G68jVp2zil6YL1W1sV1h4i7Ns7a3ryD/ZfET9gK7PDUDHz4YmZxe0kiMscQKBtoddAKbQZNCyV87ImNkf7bw2nu6bE9/QfJIMmhY/mNjY138oN338PD4JqafFtjYuySPR0t/g0yrffJTOSYm8JneBAdzi58wAG2mGQF7fcaHTvWcszFuLm4fw8QOuCuZ6pAGmRrjR7xpjJ+KuKDIIGTvxLYWNleCHSBtOINXfnQvxXnLuGsNh5HywwRxvd1c1gBN9w8B7hS9T4hb7feMHl/Dvbf7zk6JbtS4+YcPNk3oLtoshrOPlmRiIgitl2ERAEREAREQBERAEREAREQBERAEREAREQBERAEREAREQBERAEREBgosogCwiIAiIoAWURSAiIgCIiAIiI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28" name="Picture 4" descr="https://encrypted-tbn0.gstatic.com/images?q=tbn:ANd9GcT83H8fsqa1S7uWndqsaE_7zwMwmBtVgKYZOe0SExGB9UXRVkb7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81781"/>
            <a:ext cx="5712569" cy="2176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24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5" y="3501008"/>
            <a:ext cx="3307610" cy="3356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467544" y="476672"/>
            <a:ext cx="5923499" cy="3888432"/>
          </a:xfrm>
        </p:spPr>
        <p:style>
          <a:lnRef idx="3">
            <a:schemeClr val="lt1"/>
          </a:lnRef>
          <a:fillRef idx="1">
            <a:schemeClr val="accent3"/>
          </a:fillRef>
          <a:effectRef idx="1">
            <a:schemeClr val="accent3"/>
          </a:effectRef>
          <a:fontRef idx="minor">
            <a:schemeClr val="lt1"/>
          </a:fontRef>
        </p:style>
        <p:txBody>
          <a:bodyPr/>
          <a:lstStyle/>
          <a:p>
            <a:pPr lvl="0" algn="ctr">
              <a:buClr>
                <a:srgbClr val="895D1D"/>
              </a:buClr>
            </a:pPr>
            <a:r>
              <a:rPr lang="es-ES" sz="2400" b="1" dirty="0">
                <a:solidFill>
                  <a:prstClr val="black"/>
                </a:solidFill>
              </a:rPr>
              <a:t>El incremento  de tiempo de la jornada escolar es urgente, porque el currículo exige poner en práctica  formas de trabajo didáctico distintas, que implican que el niño permanezca más tiempo en la escuela; por ejemplo, se espera que los alumnos utilicen </a:t>
            </a:r>
            <a:r>
              <a:rPr lang="es-ES" sz="2400" b="1" dirty="0">
                <a:solidFill>
                  <a:prstClr val="black"/>
                </a:solidFill>
                <a:effectLst>
                  <a:outerShdw blurRad="38100" dist="38100" dir="2700000" algn="tl">
                    <a:srgbClr val="000000">
                      <a:alpha val="43137"/>
                    </a:srgbClr>
                  </a:outerShdw>
                </a:effectLst>
              </a:rPr>
              <a:t>el inglés </a:t>
            </a:r>
            <a:r>
              <a:rPr lang="es-ES" sz="2400" b="1" dirty="0">
                <a:solidFill>
                  <a:prstClr val="black"/>
                </a:solidFill>
              </a:rPr>
              <a:t>como una  herramienta de comunicación y desarrollen </a:t>
            </a:r>
            <a:r>
              <a:rPr lang="es-ES" sz="2400" b="1" dirty="0">
                <a:solidFill>
                  <a:prstClr val="black"/>
                </a:solidFill>
                <a:effectLst>
                  <a:outerShdw blurRad="38100" dist="38100" dir="2700000" algn="tl">
                    <a:srgbClr val="000000">
                      <a:alpha val="43137"/>
                    </a:srgbClr>
                  </a:outerShdw>
                </a:effectLst>
              </a:rPr>
              <a:t>habilidades digitales</a:t>
            </a:r>
            <a:r>
              <a:rPr lang="es-ES" sz="2400" b="1" dirty="0">
                <a:solidFill>
                  <a:prstClr val="black"/>
                </a:solidFill>
              </a:rPr>
              <a:t>.</a:t>
            </a:r>
          </a:p>
          <a:p>
            <a:endParaRPr lang="es-ES" dirty="0"/>
          </a:p>
        </p:txBody>
      </p:sp>
    </p:spTree>
    <p:extLst>
      <p:ext uri="{BB962C8B-B14F-4D97-AF65-F5344CB8AC3E}">
        <p14:creationId xmlns:p14="http://schemas.microsoft.com/office/powerpoint/2010/main" val="2630239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7239000" cy="4392488"/>
          </a:xfrm>
        </p:spPr>
        <p:style>
          <a:lnRef idx="1">
            <a:schemeClr val="accent3"/>
          </a:lnRef>
          <a:fillRef idx="3">
            <a:schemeClr val="accent3"/>
          </a:fillRef>
          <a:effectRef idx="2">
            <a:schemeClr val="accent3"/>
          </a:effectRef>
          <a:fontRef idx="minor">
            <a:schemeClr val="lt1"/>
          </a:fontRef>
        </p:style>
        <p:txBody>
          <a:bodyPr/>
          <a:lstStyle/>
          <a:p>
            <a:r>
              <a:rPr lang="es-ES" sz="2800" b="1" dirty="0" smtClean="0">
                <a:effectLst>
                  <a:outerShdw blurRad="38100" dist="38100" dir="2700000" algn="tl">
                    <a:srgbClr val="000000">
                      <a:alpha val="43137"/>
                    </a:srgbClr>
                  </a:outerShdw>
                </a:effectLst>
              </a:rPr>
              <a:t>El </a:t>
            </a:r>
            <a:r>
              <a:rPr lang="es-ES" sz="2800" b="1" dirty="0">
                <a:effectLst>
                  <a:outerShdw blurRad="38100" dist="38100" dir="2700000" algn="tl">
                    <a:srgbClr val="000000">
                      <a:alpha val="43137"/>
                    </a:srgbClr>
                  </a:outerShdw>
                </a:effectLst>
              </a:rPr>
              <a:t>propósito </a:t>
            </a:r>
            <a:r>
              <a:rPr lang="es-ES" b="1" dirty="0"/>
              <a:t>de atender diversas necesidades sociales y </a:t>
            </a:r>
            <a:r>
              <a:rPr lang="es-ES" b="1" dirty="0" smtClean="0"/>
              <a:t>educativas:</a:t>
            </a:r>
          </a:p>
          <a:p>
            <a:r>
              <a:rPr lang="es-ES" b="1" dirty="0" smtClean="0"/>
              <a:t>El </a:t>
            </a:r>
            <a:r>
              <a:rPr lang="es-ES" b="1" dirty="0"/>
              <a:t>fortalecimiento de los aprendizajes de los </a:t>
            </a:r>
            <a:r>
              <a:rPr lang="es-ES" b="1" dirty="0" smtClean="0"/>
              <a:t>alumnos.</a:t>
            </a:r>
          </a:p>
          <a:p>
            <a:r>
              <a:rPr lang="es-ES" b="1" dirty="0" smtClean="0"/>
              <a:t>Brindar </a:t>
            </a:r>
            <a:r>
              <a:rPr lang="es-ES" b="1" dirty="0"/>
              <a:t>igualdad de oportunidades de </a:t>
            </a:r>
            <a:r>
              <a:rPr lang="es-ES" b="1" dirty="0" smtClean="0"/>
              <a:t>aprendizaje.</a:t>
            </a:r>
          </a:p>
          <a:p>
            <a:r>
              <a:rPr lang="es-ES" b="1" dirty="0" smtClean="0"/>
              <a:t>Apoyar </a:t>
            </a:r>
            <a:r>
              <a:rPr lang="es-ES" b="1" dirty="0"/>
              <a:t>a </a:t>
            </a:r>
            <a:r>
              <a:rPr lang="es-ES" b="1" dirty="0" smtClean="0"/>
              <a:t> las </a:t>
            </a:r>
            <a:r>
              <a:rPr lang="es-ES" b="1" dirty="0"/>
              <a:t>madres trabajadoras y las familias </a:t>
            </a:r>
            <a:r>
              <a:rPr lang="es-ES" b="1" dirty="0" err="1"/>
              <a:t>uniparentales</a:t>
            </a:r>
            <a:r>
              <a:rPr lang="es-ES" b="1" dirty="0"/>
              <a:t> al ofrecerles a sus hijos un espacio </a:t>
            </a:r>
            <a:r>
              <a:rPr lang="es-ES" b="1" dirty="0" smtClean="0"/>
              <a:t> educativo </a:t>
            </a:r>
            <a:r>
              <a:rPr lang="es-ES" b="1" dirty="0"/>
              <a:t>de calidad y seguro.</a:t>
            </a:r>
          </a:p>
        </p:txBody>
      </p:sp>
      <p:pic>
        <p:nvPicPr>
          <p:cNvPr id="3074" name="Picture 2" descr="https://encrypted-tbn2.gstatic.com/images?q=tbn:ANd9GcTx9xBDaDSfzXtEu25CowmG_i0dErqhqqCBvfOxah48-gELMvEd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255039"/>
            <a:ext cx="4483199" cy="2602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8377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332656"/>
            <a:ext cx="7239000" cy="3816424"/>
          </a:xfrm>
        </p:spPr>
        <p:style>
          <a:lnRef idx="1">
            <a:schemeClr val="accent6"/>
          </a:lnRef>
          <a:fillRef idx="2">
            <a:schemeClr val="accent6"/>
          </a:fillRef>
          <a:effectRef idx="1">
            <a:schemeClr val="accent6"/>
          </a:effectRef>
          <a:fontRef idx="minor">
            <a:schemeClr val="dk1"/>
          </a:fontRef>
        </p:style>
        <p:txBody>
          <a:bodyPr>
            <a:normAutofit/>
          </a:bodyPr>
          <a:lstStyle/>
          <a:p>
            <a:r>
              <a:rPr lang="es-ES" b="1" dirty="0"/>
              <a:t>Durante el ciclo escolar </a:t>
            </a:r>
            <a:r>
              <a:rPr lang="es-ES" sz="2800" b="1" dirty="0">
                <a:effectLst>
                  <a:outerShdw blurRad="38100" dist="38100" dir="2700000" algn="tl">
                    <a:srgbClr val="000000">
                      <a:alpha val="43137"/>
                    </a:srgbClr>
                  </a:outerShdw>
                </a:effectLst>
              </a:rPr>
              <a:t>2011-2012</a:t>
            </a:r>
            <a:r>
              <a:rPr lang="es-ES" b="1" dirty="0"/>
              <a:t> se estima que el número de Escuelas de Tiempo Completo llegará a 5 500 para atender a un millón cien mil alumnos y alcanzar 7 000 </a:t>
            </a:r>
            <a:r>
              <a:rPr lang="es-ES" b="1" dirty="0" smtClean="0"/>
              <a:t> escuelas </a:t>
            </a:r>
            <a:r>
              <a:rPr lang="es-ES" b="1" dirty="0"/>
              <a:t>en el ciclo escolar 2012-2013. </a:t>
            </a:r>
            <a:endParaRPr lang="es-ES" b="1" dirty="0" smtClean="0"/>
          </a:p>
          <a:p>
            <a:r>
              <a:rPr lang="es-ES" b="1" dirty="0"/>
              <a:t>H</a:t>
            </a:r>
            <a:r>
              <a:rPr lang="es-ES" b="1" dirty="0" smtClean="0"/>
              <a:t>acia </a:t>
            </a:r>
            <a:r>
              <a:rPr lang="es-ES" b="1" dirty="0"/>
              <a:t>el </a:t>
            </a:r>
            <a:r>
              <a:rPr lang="es-ES" sz="2800" b="1" dirty="0">
                <a:effectLst>
                  <a:outerShdw blurRad="38100" dist="38100" dir="2700000" algn="tl">
                    <a:srgbClr val="000000">
                      <a:alpha val="43137"/>
                    </a:srgbClr>
                  </a:outerShdw>
                </a:effectLst>
              </a:rPr>
              <a:t>2015</a:t>
            </a:r>
            <a:r>
              <a:rPr lang="es-ES" b="1" dirty="0"/>
              <a:t> se esperaría que las 45 000 restantes </a:t>
            </a:r>
            <a:r>
              <a:rPr lang="es-ES" b="1" dirty="0" smtClean="0"/>
              <a:t> sean </a:t>
            </a:r>
            <a:r>
              <a:rPr lang="es-ES" b="1" dirty="0"/>
              <a:t>Escuelas de Tiempo Completo. </a:t>
            </a:r>
          </a:p>
        </p:txBody>
      </p:sp>
      <p:pic>
        <p:nvPicPr>
          <p:cNvPr id="4098" name="Picture 2" descr="https://encrypted-tbn0.gstatic.com/images?q=tbn:ANd9GcQabkLllY5Jl-2zeNFZg2xUukipWE8FDXaj1hVLRqlXMRCgE55V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7" y="3750481"/>
            <a:ext cx="4788024" cy="3106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746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4650" y="188640"/>
            <a:ext cx="7239000" cy="936104"/>
          </a:xfrm>
        </p:spPr>
        <p:style>
          <a:lnRef idx="3">
            <a:schemeClr val="lt1"/>
          </a:lnRef>
          <a:fillRef idx="1">
            <a:schemeClr val="accent3"/>
          </a:fillRef>
          <a:effectRef idx="1">
            <a:schemeClr val="accent3"/>
          </a:effectRef>
          <a:fontRef idx="minor">
            <a:schemeClr val="lt1"/>
          </a:fontRef>
        </p:style>
        <p:txBody>
          <a:bodyPr>
            <a:normAutofit/>
          </a:bodyPr>
          <a:lstStyle/>
          <a:p>
            <a:pPr algn="ctr"/>
            <a:r>
              <a:rPr lang="es-ES" sz="2800" dirty="0">
                <a:ln w="500">
                  <a:solidFill>
                    <a:srgbClr val="895D1D">
                      <a:shade val="20000"/>
                      <a:satMod val="120000"/>
                    </a:srgbClr>
                  </a:solidFill>
                </a:ln>
                <a:solidFill>
                  <a:srgbClr val="77797B"/>
                </a:solidFill>
                <a:effectLst>
                  <a:outerShdw blurRad="38100" dist="38100" dir="2700000" algn="tl">
                    <a:srgbClr val="000000">
                      <a:alpha val="43137"/>
                    </a:srgbClr>
                  </a:outerShdw>
                </a:effectLst>
                <a:latin typeface="Century Gothic" pitchFamily="34" charset="0"/>
                <a:ea typeface="+mn-ea"/>
                <a:cs typeface="+mn-cs"/>
              </a:rPr>
              <a:t>La gestión educativa y de los aprendizajes</a:t>
            </a:r>
            <a:endParaRPr lang="es-ES" sz="2800" dirty="0">
              <a:latin typeface="Century Gothic" pitchFamily="34" charset="0"/>
            </a:endParaRPr>
          </a:p>
        </p:txBody>
      </p:sp>
      <p:sp>
        <p:nvSpPr>
          <p:cNvPr id="3" name="2 Marcador de contenido"/>
          <p:cNvSpPr>
            <a:spLocks noGrp="1"/>
          </p:cNvSpPr>
          <p:nvPr>
            <p:ph idx="1"/>
          </p:nvPr>
        </p:nvSpPr>
        <p:spPr>
          <a:xfrm>
            <a:off x="395536" y="1916832"/>
            <a:ext cx="7427168" cy="4680520"/>
          </a:xfrm>
        </p:spPr>
        <p:style>
          <a:lnRef idx="3">
            <a:schemeClr val="lt1"/>
          </a:lnRef>
          <a:fillRef idx="1">
            <a:schemeClr val="accent2"/>
          </a:fillRef>
          <a:effectRef idx="1">
            <a:schemeClr val="accent2"/>
          </a:effectRef>
          <a:fontRef idx="minor">
            <a:schemeClr val="lt1"/>
          </a:fontRef>
        </p:style>
        <p:txBody>
          <a:bodyPr>
            <a:noAutofit/>
          </a:bodyPr>
          <a:lstStyle/>
          <a:p>
            <a:pPr lvl="0" defTabSz="800100">
              <a:lnSpc>
                <a:spcPct val="90000"/>
              </a:lnSpc>
              <a:spcBef>
                <a:spcPct val="0"/>
              </a:spcBef>
              <a:spcAft>
                <a:spcPct val="35000"/>
              </a:spcAft>
              <a:buClrTx/>
              <a:buSzTx/>
              <a:buFont typeface="Wingdings" pitchFamily="2" charset="2"/>
              <a:buChar char="v"/>
            </a:pPr>
            <a:r>
              <a:rPr lang="es-ES" sz="2400" b="1" kern="0" dirty="0" smtClean="0">
                <a:solidFill>
                  <a:schemeClr val="tx1"/>
                </a:solidFill>
                <a:latin typeface="Century Gothic" pitchFamily="34" charset="0"/>
              </a:rPr>
              <a:t> La gestión escolar. </a:t>
            </a:r>
          </a:p>
          <a:p>
            <a:pPr>
              <a:spcBef>
                <a:spcPts val="0"/>
              </a:spcBef>
              <a:buClrTx/>
              <a:buSzTx/>
              <a:buFont typeface="Wingdings" pitchFamily="2" charset="2"/>
              <a:buChar char="v"/>
            </a:pPr>
            <a:r>
              <a:rPr lang="es-ES" sz="2400" b="1" dirty="0" smtClean="0">
                <a:solidFill>
                  <a:schemeClr val="tx1"/>
                </a:solidFill>
                <a:latin typeface="Century Gothic" pitchFamily="34" charset="0"/>
              </a:rPr>
              <a:t>Elementos y condiciones para la reforma en la gestión escolar. </a:t>
            </a:r>
          </a:p>
          <a:p>
            <a:pPr>
              <a:spcBef>
                <a:spcPts val="0"/>
              </a:spcBef>
              <a:buClrTx/>
              <a:buSzTx/>
              <a:buFont typeface="Wingdings" pitchFamily="2" charset="2"/>
              <a:buChar char="v"/>
            </a:pPr>
            <a:r>
              <a:rPr lang="es-ES" sz="2400" b="1" dirty="0" smtClean="0">
                <a:solidFill>
                  <a:schemeClr val="tx1"/>
                </a:solidFill>
                <a:latin typeface="Century Gothic" pitchFamily="34" charset="0"/>
              </a:rPr>
              <a:t>Gestión </a:t>
            </a:r>
            <a:r>
              <a:rPr lang="es-ES" sz="2400" b="1" dirty="0">
                <a:solidFill>
                  <a:schemeClr val="tx1"/>
                </a:solidFill>
                <a:latin typeface="Century Gothic" pitchFamily="34" charset="0"/>
              </a:rPr>
              <a:t>de la asesoría académica en la </a:t>
            </a:r>
            <a:r>
              <a:rPr lang="es-ES" sz="2400" b="1" dirty="0" smtClean="0">
                <a:solidFill>
                  <a:schemeClr val="tx1"/>
                </a:solidFill>
                <a:latin typeface="Century Gothic" pitchFamily="34" charset="0"/>
              </a:rPr>
              <a:t>escuela.</a:t>
            </a:r>
            <a:r>
              <a:rPr lang="es-ES" sz="2400" b="1" dirty="0">
                <a:solidFill>
                  <a:schemeClr val="tx1"/>
                </a:solidFill>
                <a:latin typeface="Century Gothic" pitchFamily="34" charset="0"/>
              </a:rPr>
              <a:t> </a:t>
            </a:r>
            <a:endParaRPr lang="es-ES" sz="2400" b="1" dirty="0" smtClean="0">
              <a:solidFill>
                <a:schemeClr val="tx1"/>
              </a:solidFill>
              <a:latin typeface="Century Gothic" pitchFamily="34" charset="0"/>
            </a:endParaRPr>
          </a:p>
          <a:p>
            <a:pPr>
              <a:spcBef>
                <a:spcPts val="0"/>
              </a:spcBef>
              <a:buClrTx/>
              <a:buSzTx/>
              <a:buFont typeface="Wingdings" pitchFamily="2" charset="2"/>
              <a:buChar char="v"/>
            </a:pPr>
            <a:r>
              <a:rPr lang="es-ES" sz="2400" b="1" dirty="0" smtClean="0">
                <a:solidFill>
                  <a:schemeClr val="tx1"/>
                </a:solidFill>
                <a:latin typeface="Century Gothic" pitchFamily="34" charset="0"/>
              </a:rPr>
              <a:t>Modelos </a:t>
            </a:r>
            <a:r>
              <a:rPr lang="es-ES" sz="2400" b="1" dirty="0">
                <a:solidFill>
                  <a:schemeClr val="tx1"/>
                </a:solidFill>
                <a:latin typeface="Century Gothic" pitchFamily="34" charset="0"/>
              </a:rPr>
              <a:t>de gestión específicos para cada </a:t>
            </a:r>
            <a:r>
              <a:rPr lang="es-ES" sz="2400" b="1" dirty="0" smtClean="0">
                <a:solidFill>
                  <a:schemeClr val="tx1"/>
                </a:solidFill>
                <a:latin typeface="Century Gothic" pitchFamily="34" charset="0"/>
              </a:rPr>
              <a:t>contexto.</a:t>
            </a:r>
            <a:r>
              <a:rPr lang="es-ES" sz="2400" b="1" dirty="0">
                <a:solidFill>
                  <a:schemeClr val="tx1"/>
                </a:solidFill>
                <a:latin typeface="Century Gothic" pitchFamily="34" charset="0"/>
              </a:rPr>
              <a:t> </a:t>
            </a:r>
            <a:endParaRPr lang="es-ES" sz="2400" b="1" dirty="0" smtClean="0">
              <a:solidFill>
                <a:schemeClr val="tx1"/>
              </a:solidFill>
              <a:latin typeface="Century Gothic" pitchFamily="34" charset="0"/>
            </a:endParaRPr>
          </a:p>
          <a:p>
            <a:pPr>
              <a:spcBef>
                <a:spcPts val="0"/>
              </a:spcBef>
              <a:buClrTx/>
              <a:buSzTx/>
              <a:buFont typeface="Wingdings" pitchFamily="2" charset="2"/>
              <a:buChar char="v"/>
            </a:pPr>
            <a:r>
              <a:rPr lang="es-ES" sz="2400" b="1" dirty="0" smtClean="0">
                <a:solidFill>
                  <a:schemeClr val="tx1"/>
                </a:solidFill>
                <a:latin typeface="Century Gothic" pitchFamily="34" charset="0"/>
              </a:rPr>
              <a:t>Gestión </a:t>
            </a:r>
            <a:r>
              <a:rPr lang="es-ES" sz="2400" b="1" dirty="0">
                <a:solidFill>
                  <a:schemeClr val="tx1"/>
                </a:solidFill>
                <a:latin typeface="Century Gothic" pitchFamily="34" charset="0"/>
              </a:rPr>
              <a:t>para avanzar hacia una Escuela de Tiempo </a:t>
            </a:r>
            <a:r>
              <a:rPr lang="es-ES" sz="2400" b="1" dirty="0" smtClean="0">
                <a:solidFill>
                  <a:schemeClr val="tx1"/>
                </a:solidFill>
                <a:latin typeface="Century Gothic" pitchFamily="34" charset="0"/>
              </a:rPr>
              <a:t>Completo. </a:t>
            </a:r>
          </a:p>
          <a:p>
            <a:pPr>
              <a:spcBef>
                <a:spcPts val="0"/>
              </a:spcBef>
              <a:buClrTx/>
              <a:buSzTx/>
              <a:buFont typeface="Wingdings" pitchFamily="2" charset="2"/>
              <a:buChar char="v"/>
            </a:pPr>
            <a:r>
              <a:rPr lang="es-ES" sz="2400" b="1" dirty="0" smtClean="0">
                <a:solidFill>
                  <a:schemeClr val="tx1"/>
                </a:solidFill>
                <a:latin typeface="Century Gothic" pitchFamily="34" charset="0"/>
              </a:rPr>
              <a:t>Gestión </a:t>
            </a:r>
            <a:r>
              <a:rPr lang="es-ES" sz="2400" b="1" dirty="0">
                <a:solidFill>
                  <a:schemeClr val="tx1"/>
                </a:solidFill>
                <a:latin typeface="Century Gothic" pitchFamily="34" charset="0"/>
              </a:rPr>
              <a:t>del tiempo en jornada </a:t>
            </a:r>
            <a:r>
              <a:rPr lang="es-ES" sz="2400" b="1" dirty="0" smtClean="0">
                <a:solidFill>
                  <a:schemeClr val="tx1"/>
                </a:solidFill>
                <a:latin typeface="Century Gothic" pitchFamily="34" charset="0"/>
              </a:rPr>
              <a:t>ampliada.</a:t>
            </a:r>
          </a:p>
          <a:p>
            <a:pPr>
              <a:spcBef>
                <a:spcPts val="0"/>
              </a:spcBef>
              <a:buClrTx/>
              <a:buSzTx/>
              <a:buFont typeface="Wingdings" pitchFamily="2" charset="2"/>
              <a:buChar char="v"/>
            </a:pPr>
            <a:r>
              <a:rPr lang="es-ES" sz="2400" b="1" dirty="0" smtClean="0">
                <a:solidFill>
                  <a:schemeClr val="tx1"/>
                </a:solidFill>
                <a:latin typeface="Century Gothic" pitchFamily="34" charset="0"/>
              </a:rPr>
              <a:t>Gestión </a:t>
            </a:r>
            <a:r>
              <a:rPr lang="es-ES" sz="2400" b="1" dirty="0">
                <a:solidFill>
                  <a:schemeClr val="tx1"/>
                </a:solidFill>
                <a:latin typeface="Century Gothic" pitchFamily="34" charset="0"/>
              </a:rPr>
              <a:t>del tiempo propuesto en las escuelas de medio tiempo</a:t>
            </a:r>
          </a:p>
          <a:p>
            <a:pPr>
              <a:spcBef>
                <a:spcPts val="0"/>
              </a:spcBef>
              <a:buClrTx/>
              <a:buSzTx/>
              <a:buFont typeface="Wingdings" pitchFamily="2" charset="2"/>
              <a:buChar char="v"/>
            </a:pPr>
            <a:endParaRPr lang="es-ES" sz="2400" b="1" dirty="0">
              <a:solidFill>
                <a:schemeClr val="tx1"/>
              </a:solidFill>
              <a:latin typeface="Century Gothic" pitchFamily="34" charset="0"/>
            </a:endParaRPr>
          </a:p>
          <a:p>
            <a:pPr lvl="0">
              <a:spcBef>
                <a:spcPts val="0"/>
              </a:spcBef>
              <a:buClrTx/>
              <a:buSzTx/>
              <a:buFont typeface="Wingdings" pitchFamily="2" charset="2"/>
              <a:buChar char="v"/>
            </a:pPr>
            <a:endParaRPr lang="es-ES" sz="1800" b="1" dirty="0">
              <a:solidFill>
                <a:schemeClr val="tx1"/>
              </a:solidFill>
            </a:endParaRPr>
          </a:p>
          <a:p>
            <a:pPr marL="0" lvl="0" indent="0">
              <a:spcBef>
                <a:spcPts val="0"/>
              </a:spcBef>
              <a:buClrTx/>
              <a:buSzTx/>
              <a:buNone/>
            </a:pPr>
            <a:endParaRPr lang="es-ES" sz="1800" b="1" dirty="0">
              <a:solidFill>
                <a:schemeClr val="tx1"/>
              </a:solidFill>
            </a:endParaRPr>
          </a:p>
          <a:p>
            <a:endParaRPr lang="es-ES" sz="2400" b="1" dirty="0">
              <a:solidFill>
                <a:schemeClr val="tx1"/>
              </a:solidFill>
            </a:endParaRPr>
          </a:p>
        </p:txBody>
      </p:sp>
      <p:sp>
        <p:nvSpPr>
          <p:cNvPr id="17" name="16 Flecha abajo"/>
          <p:cNvSpPr/>
          <p:nvPr/>
        </p:nvSpPr>
        <p:spPr>
          <a:xfrm>
            <a:off x="3779912" y="1196752"/>
            <a:ext cx="720080"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08806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7239000" cy="5763040"/>
          </a:xfrm>
        </p:spPr>
        <p:txBody>
          <a:bodyPr/>
          <a:lstStyle/>
          <a:p>
            <a:r>
              <a:rPr lang="es-ES" b="1" dirty="0"/>
              <a:t>Resulta prioritario establecer, como meta nacional, que antes del </a:t>
            </a:r>
            <a:r>
              <a:rPr lang="es-ES" sz="2800" b="1" dirty="0">
                <a:effectLst>
                  <a:outerShdw blurRad="38100" dist="38100" dir="2700000" algn="tl">
                    <a:srgbClr val="000000">
                      <a:alpha val="43137"/>
                    </a:srgbClr>
                  </a:outerShdw>
                </a:effectLst>
              </a:rPr>
              <a:t>2021</a:t>
            </a:r>
            <a:r>
              <a:rPr lang="es-ES" b="1" dirty="0"/>
              <a:t> todas las escuelas que funcionen en el turno vespertino se instalen en edificios propios y transiten de </a:t>
            </a:r>
            <a:r>
              <a:rPr lang="es-ES" b="1" dirty="0" smtClean="0"/>
              <a:t> la </a:t>
            </a:r>
            <a:r>
              <a:rPr lang="es-ES" b="1" dirty="0"/>
              <a:t>escuela de medio tiempo, instalada en los años 70, a Escuelas de Tiempo Completo.</a:t>
            </a:r>
          </a:p>
        </p:txBody>
      </p:sp>
      <p:pic>
        <p:nvPicPr>
          <p:cNvPr id="6146" name="Picture 2" descr="http://qacontent.edomex.gob.mx/idc/groups/public/documents/edomex_imagen/pec_jpg_logopecdfi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789040"/>
            <a:ext cx="6624736" cy="2136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765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54893059"/>
              </p:ext>
            </p:extLst>
          </p:nvPr>
        </p:nvGraphicFramePr>
        <p:xfrm>
          <a:off x="179512" y="260652"/>
          <a:ext cx="8784976" cy="6213245"/>
        </p:xfrm>
        <a:graphic>
          <a:graphicData uri="http://schemas.openxmlformats.org/drawingml/2006/table">
            <a:tbl>
              <a:tblPr firstRow="1" bandRow="1">
                <a:tableStyleId>{5C22544A-7EE6-4342-B048-85BDC9FD1C3A}</a:tableStyleId>
              </a:tblPr>
              <a:tblGrid>
                <a:gridCol w="5688632"/>
                <a:gridCol w="1800200"/>
                <a:gridCol w="1296144"/>
              </a:tblGrid>
              <a:tr h="936100">
                <a:tc gridSpan="3">
                  <a:txBody>
                    <a:bodyPr/>
                    <a:lstStyle/>
                    <a:p>
                      <a:pPr algn="ctr"/>
                      <a:r>
                        <a:rPr lang="es-ES" b="1" dirty="0" smtClean="0">
                          <a:solidFill>
                            <a:schemeClr val="tx1"/>
                          </a:solidFill>
                        </a:rPr>
                        <a:t>DISTRIBUCIÓN DEL TIEMPO DE TRABAJO </a:t>
                      </a:r>
                    </a:p>
                    <a:p>
                      <a:pPr algn="ctr"/>
                      <a:r>
                        <a:rPr lang="es-ES" b="1" dirty="0" smtClean="0">
                          <a:solidFill>
                            <a:schemeClr val="tx1"/>
                          </a:solidFill>
                        </a:rPr>
                        <a:t>PARA PRIMERO Y SEGUNDO GRADOS DE PRIMARIA</a:t>
                      </a:r>
                    </a:p>
                    <a:p>
                      <a:pPr algn="ctr"/>
                      <a:r>
                        <a:rPr lang="es-ES" b="1" dirty="0" smtClean="0">
                          <a:solidFill>
                            <a:schemeClr val="tx1"/>
                          </a:solidFill>
                        </a:rPr>
                        <a:t>TIEMPO COMPLETO</a:t>
                      </a:r>
                      <a:endParaRPr lang="es-ES" b="1" dirty="0">
                        <a:solidFill>
                          <a:schemeClr val="tx1"/>
                        </a:solidFill>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360040">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296024">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480</a:t>
                      </a:r>
                    </a:p>
                    <a:p>
                      <a:pPr algn="ctr"/>
                      <a:endParaRPr lang="es-ES" dirty="0"/>
                    </a:p>
                  </a:txBody>
                  <a:tcPr/>
                </a:tc>
              </a:tr>
              <a:tr h="2903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5.0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200</a:t>
                      </a:r>
                    </a:p>
                    <a:p>
                      <a:pPr algn="ct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9,0</a:t>
                      </a:r>
                      <a:endParaRPr lang="es-ES" dirty="0"/>
                    </a:p>
                  </a:txBody>
                  <a:tcPr/>
                </a:tc>
                <a:tc>
                  <a:txBody>
                    <a:bodyPr/>
                    <a:lstStyle/>
                    <a:p>
                      <a:pPr algn="ctr"/>
                      <a:r>
                        <a:rPr lang="es-ES" dirty="0" smtClean="0"/>
                        <a:t>360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Exploración de la Naturaleza y la Sociedad</a:t>
                      </a:r>
                    </a:p>
                  </a:txBody>
                  <a:tcPr>
                    <a:solidFill>
                      <a:srgbClr val="FFC000"/>
                    </a:solidFill>
                  </a:tcPr>
                </a:tc>
                <a:tc>
                  <a:txBody>
                    <a:bodyPr/>
                    <a:lstStyle/>
                    <a:p>
                      <a:pPr algn="ctr"/>
                      <a:r>
                        <a:rPr lang="es-ES" dirty="0" smtClean="0"/>
                        <a:t>3,0</a:t>
                      </a:r>
                      <a:endParaRPr lang="es-ES" dirty="0"/>
                    </a:p>
                  </a:txBody>
                  <a:tcPr/>
                </a:tc>
                <a:tc>
                  <a:txBody>
                    <a:bodyPr/>
                    <a:lstStyle/>
                    <a:p>
                      <a:pPr algn="ctr"/>
                      <a:r>
                        <a:rPr lang="es-ES" dirty="0" smtClean="0"/>
                        <a:t>120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35.0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1400</a:t>
                      </a:r>
                    </a:p>
                    <a:p>
                      <a:pPr algn="ctr"/>
                      <a:endParaRPr lang="es-ES" dirty="0"/>
                    </a:p>
                  </a:txBody>
                  <a:tcPr/>
                </a:tc>
              </a:tr>
            </a:tbl>
          </a:graphicData>
        </a:graphic>
      </p:graphicFrame>
    </p:spTree>
    <p:extLst>
      <p:ext uri="{BB962C8B-B14F-4D97-AF65-F5344CB8AC3E}">
        <p14:creationId xmlns:p14="http://schemas.microsoft.com/office/powerpoint/2010/main" val="16995720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11935202"/>
              </p:ext>
            </p:extLst>
          </p:nvPr>
        </p:nvGraphicFramePr>
        <p:xfrm>
          <a:off x="395535" y="260652"/>
          <a:ext cx="8568953" cy="6413714"/>
        </p:xfrm>
        <a:graphic>
          <a:graphicData uri="http://schemas.openxmlformats.org/drawingml/2006/table">
            <a:tbl>
              <a:tblPr firstRow="1" bandRow="1">
                <a:tableStyleId>{5C22544A-7EE6-4342-B048-85BDC9FD1C3A}</a:tableStyleId>
              </a:tblPr>
              <a:tblGrid>
                <a:gridCol w="5472609"/>
                <a:gridCol w="1800200"/>
                <a:gridCol w="1296144"/>
              </a:tblGrid>
              <a:tr h="648068">
                <a:tc gridSpan="3">
                  <a:txBody>
                    <a:bodyPr/>
                    <a:lstStyle/>
                    <a:p>
                      <a:pPr algn="ctr"/>
                      <a:r>
                        <a:rPr lang="es-ES" b="1" dirty="0" smtClean="0">
                          <a:solidFill>
                            <a:schemeClr val="tx1"/>
                          </a:solidFill>
                        </a:rPr>
                        <a:t>DISTRIBUCIÓN DEL TIEMPO DE TRABAJO </a:t>
                      </a:r>
                      <a:r>
                        <a:rPr lang="es-ES" b="1" baseline="0" dirty="0" smtClean="0">
                          <a:solidFill>
                            <a:schemeClr val="tx1"/>
                          </a:solidFill>
                        </a:rPr>
                        <a:t> </a:t>
                      </a:r>
                      <a:r>
                        <a:rPr lang="es-ES" b="1" dirty="0" smtClean="0">
                          <a:solidFill>
                            <a:schemeClr val="tx1"/>
                          </a:solidFill>
                        </a:rPr>
                        <a:t>PARA TERCER  GRADO DE PRIMARIA</a:t>
                      </a:r>
                    </a:p>
                    <a:p>
                      <a:pPr algn="ctr"/>
                      <a:r>
                        <a:rPr lang="es-ES" b="1" dirty="0" smtClean="0">
                          <a:solidFill>
                            <a:schemeClr val="tx1"/>
                          </a:solidFill>
                        </a:rPr>
                        <a:t>TIEMPO COMPLETO</a:t>
                      </a:r>
                      <a:endParaRPr lang="es-ES" b="1" dirty="0">
                        <a:solidFill>
                          <a:schemeClr val="tx1"/>
                        </a:solidFill>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360040">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296024">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8,5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340</a:t>
                      </a:r>
                    </a:p>
                    <a:p>
                      <a:pPr algn="ctr"/>
                      <a:endParaRPr lang="es-ES" dirty="0"/>
                    </a:p>
                  </a:txBody>
                  <a:tcPr/>
                </a:tc>
              </a:tr>
              <a:tr h="2903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5.0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200</a:t>
                      </a:r>
                    </a:p>
                    <a:p>
                      <a:pPr algn="ct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smtClean="0"/>
                        <a:t>7,5</a:t>
                      </a:r>
                      <a:endParaRPr lang="es-ES" dirty="0"/>
                    </a:p>
                  </a:txBody>
                  <a:tcPr/>
                </a:tc>
                <a:tc>
                  <a:txBody>
                    <a:bodyPr/>
                    <a:lstStyle/>
                    <a:p>
                      <a:pPr algn="ctr"/>
                      <a:r>
                        <a:rPr lang="es-ES" dirty="0" smtClean="0"/>
                        <a:t>300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4,0</a:t>
                      </a:r>
                      <a:endParaRPr lang="es-ES" dirty="0"/>
                    </a:p>
                  </a:txBody>
                  <a:tcPr/>
                </a:tc>
                <a:tc>
                  <a:txBody>
                    <a:bodyPr/>
                    <a:lstStyle/>
                    <a:p>
                      <a:pPr algn="ctr"/>
                      <a:r>
                        <a:rPr lang="es-ES" dirty="0" smtClean="0"/>
                        <a:t>160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La Entidad donde Vivo</a:t>
                      </a:r>
                    </a:p>
                  </a:txBody>
                  <a:tcPr>
                    <a:solidFill>
                      <a:schemeClr val="accent1">
                        <a:lumMod val="60000"/>
                        <a:lumOff val="40000"/>
                      </a:schemeClr>
                    </a:solidFill>
                  </a:tcPr>
                </a:tc>
                <a:tc>
                  <a:txBody>
                    <a:bodyPr/>
                    <a:lstStyle/>
                    <a:p>
                      <a:pPr algn="ctr"/>
                      <a:r>
                        <a:rPr lang="es-ES" dirty="0" smtClean="0"/>
                        <a:t>4,0</a:t>
                      </a:r>
                      <a:endParaRPr lang="es-ES" dirty="0"/>
                    </a:p>
                  </a:txBody>
                  <a:tcPr/>
                </a:tc>
                <a:tc>
                  <a:txBody>
                    <a:bodyPr/>
                    <a:lstStyle/>
                    <a:p>
                      <a:pPr algn="ctr"/>
                      <a:r>
                        <a:rPr lang="es-ES" dirty="0" smtClean="0"/>
                        <a:t>160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85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35.0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1400</a:t>
                      </a:r>
                    </a:p>
                    <a:p>
                      <a:pPr algn="ctr"/>
                      <a:endParaRPr lang="es-ES" dirty="0"/>
                    </a:p>
                  </a:txBody>
                  <a:tcPr/>
                </a:tc>
              </a:tr>
            </a:tbl>
          </a:graphicData>
        </a:graphic>
      </p:graphicFrame>
    </p:spTree>
    <p:extLst>
      <p:ext uri="{BB962C8B-B14F-4D97-AF65-F5344CB8AC3E}">
        <p14:creationId xmlns:p14="http://schemas.microsoft.com/office/powerpoint/2010/main" val="22047519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211616967"/>
              </p:ext>
            </p:extLst>
          </p:nvPr>
        </p:nvGraphicFramePr>
        <p:xfrm>
          <a:off x="395535" y="260652"/>
          <a:ext cx="8568953" cy="6336704"/>
        </p:xfrm>
        <a:graphic>
          <a:graphicData uri="http://schemas.openxmlformats.org/drawingml/2006/table">
            <a:tbl>
              <a:tblPr firstRow="1" bandRow="1">
                <a:tableStyleId>{5C22544A-7EE6-4342-B048-85BDC9FD1C3A}</a:tableStyleId>
              </a:tblPr>
              <a:tblGrid>
                <a:gridCol w="5472609"/>
                <a:gridCol w="1800200"/>
                <a:gridCol w="1296144"/>
              </a:tblGrid>
              <a:tr h="674626">
                <a:tc gridSpan="3">
                  <a:txBody>
                    <a:bodyPr/>
                    <a:lstStyle/>
                    <a:p>
                      <a:pPr algn="ctr"/>
                      <a:r>
                        <a:rPr lang="es-ES" sz="1400" b="1" dirty="0" smtClean="0">
                          <a:solidFill>
                            <a:schemeClr val="tx1"/>
                          </a:solidFill>
                        </a:rPr>
                        <a:t>DISTRIBUCIÓN DEL TIEMPO DE TRABAJO </a:t>
                      </a:r>
                      <a:r>
                        <a:rPr lang="es-ES" sz="1400" b="1" baseline="0" dirty="0" smtClean="0">
                          <a:solidFill>
                            <a:schemeClr val="tx1"/>
                          </a:solidFill>
                        </a:rPr>
                        <a:t> </a:t>
                      </a:r>
                      <a:r>
                        <a:rPr lang="es-ES" sz="1400" b="1" dirty="0" smtClean="0">
                          <a:solidFill>
                            <a:schemeClr val="tx1"/>
                          </a:solidFill>
                        </a:rPr>
                        <a:t>PARA CUARTO, QUINTO Y SEXTO  GRADOS DE  PRIMARIA</a:t>
                      </a:r>
                    </a:p>
                    <a:p>
                      <a:pPr algn="ctr"/>
                      <a:r>
                        <a:rPr lang="es-ES" b="1" dirty="0" smtClean="0">
                          <a:solidFill>
                            <a:schemeClr val="tx1"/>
                          </a:solidFill>
                        </a:rPr>
                        <a:t>TIEMPO COMPLETO</a:t>
                      </a:r>
                      <a:endParaRPr lang="es-ES" b="1" dirty="0">
                        <a:solidFill>
                          <a:schemeClr val="tx1"/>
                        </a:solidFill>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674630">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380749">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8,0</a:t>
                      </a:r>
                      <a:endParaRPr lang="es-ES" dirty="0"/>
                    </a:p>
                  </a:txBody>
                  <a:tcPr/>
                </a:tc>
                <a:tc>
                  <a:txBody>
                    <a:bodyPr/>
                    <a:lstStyle/>
                    <a:p>
                      <a:pPr algn="ctr"/>
                      <a:r>
                        <a:rPr lang="es-ES" dirty="0" smtClean="0"/>
                        <a:t>320</a:t>
                      </a:r>
                      <a:endParaRPr lang="es-ES" dirty="0"/>
                    </a:p>
                  </a:txBody>
                  <a:tcPr/>
                </a:tc>
              </a:tr>
              <a:tr h="3807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5,0</a:t>
                      </a:r>
                      <a:endParaRPr lang="es-ES" dirty="0"/>
                    </a:p>
                  </a:txBody>
                  <a:tcPr/>
                </a:tc>
                <a:tc>
                  <a:txBody>
                    <a:bodyPr/>
                    <a:lstStyle/>
                    <a:p>
                      <a:pPr algn="ctr"/>
                      <a:r>
                        <a:rPr lang="es-ES" dirty="0" smtClean="0"/>
                        <a:t>200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7,0</a:t>
                      </a:r>
                      <a:endParaRPr lang="es-ES" dirty="0"/>
                    </a:p>
                  </a:txBody>
                  <a:tcPr/>
                </a:tc>
                <a:tc>
                  <a:txBody>
                    <a:bodyPr/>
                    <a:lstStyle/>
                    <a:p>
                      <a:pPr algn="ctr"/>
                      <a:r>
                        <a:rPr lang="es-ES" dirty="0" smtClean="0"/>
                        <a:t>280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4,0</a:t>
                      </a:r>
                      <a:endParaRPr lang="es-ES" dirty="0"/>
                    </a:p>
                  </a:txBody>
                  <a:tcPr/>
                </a:tc>
                <a:tc>
                  <a:txBody>
                    <a:bodyPr/>
                    <a:lstStyle/>
                    <a:p>
                      <a:pPr algn="ctr"/>
                      <a:r>
                        <a:rPr lang="es-ES" dirty="0" smtClean="0"/>
                        <a:t>160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Geografía</a:t>
                      </a:r>
                    </a:p>
                  </a:txBody>
                  <a:tcPr>
                    <a:solidFill>
                      <a:srgbClr val="D3F8AE"/>
                    </a:solidFill>
                  </a:tcPr>
                </a:tc>
                <a:tc>
                  <a:txBody>
                    <a:bodyPr/>
                    <a:lstStyle/>
                    <a:p>
                      <a:pPr algn="ctr"/>
                      <a:r>
                        <a:rPr lang="es-ES" dirty="0" smtClean="0"/>
                        <a:t>2,5</a:t>
                      </a:r>
                      <a:endParaRPr lang="es-ES" dirty="0"/>
                    </a:p>
                  </a:txBody>
                  <a:tcPr/>
                </a:tc>
                <a:tc>
                  <a:txBody>
                    <a:bodyPr/>
                    <a:lstStyle/>
                    <a:p>
                      <a:pPr algn="ctr"/>
                      <a:r>
                        <a:rPr lang="es-ES" dirty="0" smtClean="0"/>
                        <a:t>100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Historia</a:t>
                      </a:r>
                    </a:p>
                  </a:txBody>
                  <a:tcPr>
                    <a:solidFill>
                      <a:schemeClr val="accent3">
                        <a:lumMod val="75000"/>
                      </a:schemeClr>
                    </a:solidFill>
                  </a:tcPr>
                </a:tc>
                <a:tc>
                  <a:txBody>
                    <a:bodyPr/>
                    <a:lstStyle/>
                    <a:p>
                      <a:pPr algn="ctr"/>
                      <a:r>
                        <a:rPr lang="es-ES" dirty="0" smtClean="0"/>
                        <a:t>2,5</a:t>
                      </a:r>
                      <a:endParaRPr lang="es-ES" dirty="0"/>
                    </a:p>
                  </a:txBody>
                  <a:tcPr/>
                </a:tc>
                <a:tc>
                  <a:txBody>
                    <a:bodyPr/>
                    <a:lstStyle/>
                    <a:p>
                      <a:pPr algn="ctr"/>
                      <a:r>
                        <a:rPr lang="es-ES" dirty="0" smtClean="0"/>
                        <a:t>100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508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6663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35.0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1400</a:t>
                      </a:r>
                    </a:p>
                    <a:p>
                      <a:pPr algn="ctr"/>
                      <a:endParaRPr lang="es-ES" dirty="0"/>
                    </a:p>
                  </a:txBody>
                  <a:tcPr/>
                </a:tc>
              </a:tr>
            </a:tbl>
          </a:graphicData>
        </a:graphic>
      </p:graphicFrame>
    </p:spTree>
    <p:extLst>
      <p:ext uri="{BB962C8B-B14F-4D97-AF65-F5344CB8AC3E}">
        <p14:creationId xmlns:p14="http://schemas.microsoft.com/office/powerpoint/2010/main" val="3841749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239000" cy="1143000"/>
          </a:xfrm>
        </p:spPr>
        <p:style>
          <a:lnRef idx="3">
            <a:schemeClr val="lt1"/>
          </a:lnRef>
          <a:fillRef idx="1">
            <a:schemeClr val="accent3"/>
          </a:fillRef>
          <a:effectRef idx="1">
            <a:schemeClr val="accent3"/>
          </a:effectRef>
          <a:fontRef idx="minor">
            <a:schemeClr val="lt1"/>
          </a:fontRef>
        </p:style>
        <p:txBody>
          <a:bodyPr>
            <a:normAutofit/>
          </a:bodyPr>
          <a:lstStyle/>
          <a:p>
            <a:pPr algn="ctr"/>
            <a:r>
              <a:rPr lang="es-ES" sz="2800" cap="none" dirty="0" smtClean="0"/>
              <a:t>GESTIÓN DEL TIEMPO EN JORNADA AMPLIADA</a:t>
            </a:r>
            <a:endParaRPr lang="es-ES" sz="2800" cap="none" dirty="0"/>
          </a:p>
        </p:txBody>
      </p:sp>
      <p:sp>
        <p:nvSpPr>
          <p:cNvPr id="3" name="2 Marcador de contenido"/>
          <p:cNvSpPr>
            <a:spLocks noGrp="1"/>
          </p:cNvSpPr>
          <p:nvPr>
            <p:ph idx="1"/>
          </p:nvPr>
        </p:nvSpPr>
        <p:spPr>
          <a:xfrm>
            <a:off x="467544" y="1412776"/>
            <a:ext cx="7599040" cy="5229200"/>
          </a:xfrm>
        </p:spPr>
        <p:style>
          <a:lnRef idx="1">
            <a:schemeClr val="accent3"/>
          </a:lnRef>
          <a:fillRef idx="2">
            <a:schemeClr val="accent3"/>
          </a:fillRef>
          <a:effectRef idx="1">
            <a:schemeClr val="accent3"/>
          </a:effectRef>
          <a:fontRef idx="minor">
            <a:schemeClr val="dk1"/>
          </a:fontRef>
        </p:style>
        <p:txBody>
          <a:bodyPr>
            <a:normAutofit/>
          </a:bodyPr>
          <a:lstStyle/>
          <a:p>
            <a:r>
              <a:rPr lang="es-ES" sz="2400" dirty="0"/>
              <a:t>La Secretaría de Educación Pública puso en marcha un programa de ampliación de la </a:t>
            </a:r>
            <a:r>
              <a:rPr lang="es-ES" sz="2400" dirty="0" smtClean="0"/>
              <a:t> jornada </a:t>
            </a:r>
            <a:r>
              <a:rPr lang="es-ES" sz="2400" dirty="0"/>
              <a:t>escolar con un esquema propio del Distrito Federal: las Escuelas de Jornada </a:t>
            </a:r>
            <a:r>
              <a:rPr lang="es-ES" sz="2400" dirty="0" smtClean="0"/>
              <a:t> Ampliada</a:t>
            </a:r>
            <a:r>
              <a:rPr lang="es-ES" sz="2400" dirty="0"/>
              <a:t>. En éstas se sumaron 400 horas a la jornada regular para sumar un total de </a:t>
            </a:r>
            <a:r>
              <a:rPr lang="es-ES" sz="2400" dirty="0" smtClean="0"/>
              <a:t> 1 </a:t>
            </a:r>
            <a:r>
              <a:rPr lang="es-ES" sz="2400" dirty="0"/>
              <a:t>200 horas anuales destinadas al aprendizaje</a:t>
            </a:r>
            <a:r>
              <a:rPr lang="es-ES" sz="2400" dirty="0" smtClean="0"/>
              <a:t>.</a:t>
            </a:r>
            <a:endParaRPr lang="es-ES" sz="2400" dirty="0"/>
          </a:p>
        </p:txBody>
      </p:sp>
      <p:pic>
        <p:nvPicPr>
          <p:cNvPr id="8194" name="Picture 2" descr="https://encrypted-tbn1.gstatic.com/images?q=tbn:ANd9GcR7atsVgqXIS_a4KOjzinAIVECAyBRETbgQdNcaBBDic6EfyWz6H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005064"/>
            <a:ext cx="5616624" cy="2636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6077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67544" y="404664"/>
            <a:ext cx="7776864" cy="369331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274320" lvl="0" indent="-274320">
              <a:spcBef>
                <a:spcPts val="600"/>
              </a:spcBef>
              <a:buClr>
                <a:srgbClr val="895D1D"/>
              </a:buClr>
              <a:buSzPct val="73000"/>
              <a:buFont typeface="Wingdings 2"/>
              <a:buChar char=""/>
            </a:pPr>
            <a:r>
              <a:rPr lang="es-ES" sz="2600" b="1" dirty="0">
                <a:solidFill>
                  <a:prstClr val="black"/>
                </a:solidFill>
              </a:rPr>
              <a:t>La ampliación de la jornada permite brindar a los estudiantes oportunidades para  profundizar en el estudio del currículo, así como incrementar las horas destinadas al  aprendizaje del inglés, la inmersión en el uso de las Tecnologías de la Información y la  Comunicación, y disponer de más tiempo para la educación física y el desarrollo de una  vida saludable.</a:t>
            </a:r>
          </a:p>
        </p:txBody>
      </p:sp>
      <p:pic>
        <p:nvPicPr>
          <p:cNvPr id="9218" name="Picture 2" descr="https://encrypted-tbn0.gstatic.com/images?q=tbn:ANd9GcQnD9n-ifnL9u0vb0fvDildGoGXywI_K_lzBChyN-hzqy3HScC7f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236" y="3933056"/>
            <a:ext cx="3054196" cy="2705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5582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428820978"/>
              </p:ext>
            </p:extLst>
          </p:nvPr>
        </p:nvGraphicFramePr>
        <p:xfrm>
          <a:off x="179512" y="-13696"/>
          <a:ext cx="8784976" cy="6683056"/>
        </p:xfrm>
        <a:graphic>
          <a:graphicData uri="http://schemas.openxmlformats.org/drawingml/2006/table">
            <a:tbl>
              <a:tblPr firstRow="1" bandRow="1">
                <a:tableStyleId>{5C22544A-7EE6-4342-B048-85BDC9FD1C3A}</a:tableStyleId>
              </a:tblPr>
              <a:tblGrid>
                <a:gridCol w="5688632"/>
                <a:gridCol w="1800200"/>
                <a:gridCol w="1296144"/>
              </a:tblGrid>
              <a:tr h="931576">
                <a:tc gridSpan="3">
                  <a:txBody>
                    <a:bodyPr/>
                    <a:lstStyle/>
                    <a:p>
                      <a:pPr algn="ctr"/>
                      <a:r>
                        <a:rPr lang="es-ES" b="1" dirty="0" smtClean="0">
                          <a:solidFill>
                            <a:schemeClr val="tx1"/>
                          </a:solidFill>
                        </a:rPr>
                        <a:t>DISTRIBUCIÓN DEL TIEMPO DE TRABAJO </a:t>
                      </a:r>
                    </a:p>
                    <a:p>
                      <a:pPr algn="ctr"/>
                      <a:r>
                        <a:rPr lang="es-ES" b="1" dirty="0" smtClean="0">
                          <a:solidFill>
                            <a:schemeClr val="tx1"/>
                          </a:solidFill>
                        </a:rPr>
                        <a:t>PARA PRIMERO Y SEGUNDO GRADOS DE PRIMARIA</a:t>
                      </a:r>
                    </a:p>
                    <a:p>
                      <a:pPr algn="ctr"/>
                      <a:r>
                        <a:rPr lang="es-ES" b="1" dirty="0" smtClean="0">
                          <a:solidFill>
                            <a:schemeClr val="tx1"/>
                          </a:solidFill>
                        </a:rPr>
                        <a:t>JORNADA AMPLIADA</a:t>
                      </a:r>
                      <a:endParaRPr lang="es-ES" b="1" dirty="0">
                        <a:solidFill>
                          <a:schemeClr val="tx1"/>
                        </a:solidFill>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909981">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636987">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11.0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440</a:t>
                      </a:r>
                    </a:p>
                    <a:p>
                      <a:pPr algn="ctr"/>
                      <a:endParaRPr lang="es-ES" dirty="0"/>
                    </a:p>
                  </a:txBody>
                  <a:tcPr/>
                </a:tc>
              </a:tr>
              <a:tr h="6369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3.0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a:t>
                      </a:r>
                    </a:p>
                    <a:p>
                      <a:pPr algn="ct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7,0</a:t>
                      </a:r>
                      <a:endParaRPr lang="es-ES" dirty="0"/>
                    </a:p>
                  </a:txBody>
                  <a:tcPr/>
                </a:tc>
                <a:tc>
                  <a:txBody>
                    <a:bodyPr/>
                    <a:lstStyle/>
                    <a:p>
                      <a:pPr algn="ctr"/>
                      <a:r>
                        <a:rPr lang="es-ES" dirty="0" smtClean="0"/>
                        <a:t>280</a:t>
                      </a: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Exploración de la Naturaleza y la Sociedad</a:t>
                      </a:r>
                    </a:p>
                  </a:txBody>
                  <a:tcPr>
                    <a:solidFill>
                      <a:srgbClr val="FFC000"/>
                    </a:solidFill>
                  </a:tcPr>
                </a:tc>
                <a:tc>
                  <a:txBody>
                    <a:bodyPr/>
                    <a:lstStyle/>
                    <a:p>
                      <a:pPr algn="ctr"/>
                      <a:r>
                        <a:rPr lang="es-ES" dirty="0" smtClean="0"/>
                        <a:t>3,0</a:t>
                      </a:r>
                      <a:endParaRPr lang="es-ES" dirty="0"/>
                    </a:p>
                  </a:txBody>
                  <a:tcPr/>
                </a:tc>
                <a:tc>
                  <a:txBody>
                    <a:bodyPr/>
                    <a:lstStyle/>
                    <a:p>
                      <a:pPr algn="ctr"/>
                      <a:r>
                        <a:rPr lang="es-ES" dirty="0" smtClean="0"/>
                        <a:t>120</a:t>
                      </a: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 Vida Saludable</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486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 Estatal. Aprender a aprender con TIC</a:t>
                      </a:r>
                    </a:p>
                  </a:txBody>
                  <a:tcPr>
                    <a:solidFill>
                      <a:srgbClr val="D3F8AE"/>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6369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30.0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1200</a:t>
                      </a:r>
                    </a:p>
                    <a:p>
                      <a:pPr algn="ctr"/>
                      <a:endParaRPr lang="es-ES" dirty="0"/>
                    </a:p>
                  </a:txBody>
                  <a:tcPr/>
                </a:tc>
              </a:tr>
            </a:tbl>
          </a:graphicData>
        </a:graphic>
      </p:graphicFrame>
    </p:spTree>
    <p:extLst>
      <p:ext uri="{BB962C8B-B14F-4D97-AF65-F5344CB8AC3E}">
        <p14:creationId xmlns:p14="http://schemas.microsoft.com/office/powerpoint/2010/main" val="1233170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32353222"/>
              </p:ext>
            </p:extLst>
          </p:nvPr>
        </p:nvGraphicFramePr>
        <p:xfrm>
          <a:off x="0" y="1"/>
          <a:ext cx="8928992" cy="6743188"/>
        </p:xfrm>
        <a:graphic>
          <a:graphicData uri="http://schemas.openxmlformats.org/drawingml/2006/table">
            <a:tbl>
              <a:tblPr firstRow="1" bandRow="1">
                <a:tableStyleId>{5C22544A-7EE6-4342-B048-85BDC9FD1C3A}</a:tableStyleId>
              </a:tblPr>
              <a:tblGrid>
                <a:gridCol w="5832648"/>
                <a:gridCol w="1800200"/>
                <a:gridCol w="1296144"/>
              </a:tblGrid>
              <a:tr h="619444">
                <a:tc gridSpan="3">
                  <a:txBody>
                    <a:bodyPr/>
                    <a:lstStyle/>
                    <a:p>
                      <a:pPr algn="ctr"/>
                      <a:r>
                        <a:rPr lang="es-ES" b="1" dirty="0" smtClean="0">
                          <a:solidFill>
                            <a:schemeClr val="tx1"/>
                          </a:solidFill>
                        </a:rPr>
                        <a:t>DISTRIBUCIÓN DEL TIEMPO DE TRABAJO </a:t>
                      </a:r>
                      <a:r>
                        <a:rPr lang="es-ES" b="1" baseline="0" dirty="0" smtClean="0">
                          <a:solidFill>
                            <a:schemeClr val="tx1"/>
                          </a:solidFill>
                        </a:rPr>
                        <a:t> </a:t>
                      </a:r>
                      <a:r>
                        <a:rPr lang="es-ES" b="1" dirty="0" smtClean="0">
                          <a:solidFill>
                            <a:schemeClr val="tx1"/>
                          </a:solidFill>
                        </a:rPr>
                        <a:t>PARA TERCER  GRADO DE PRIMARIA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prstClr val="black"/>
                          </a:solidFill>
                          <a:effectLst/>
                          <a:uLnTx/>
                          <a:uFillTx/>
                          <a:latin typeface="+mn-lt"/>
                          <a:ea typeface="+mn-ea"/>
                          <a:cs typeface="+mn-cs"/>
                        </a:rPr>
                        <a:t>JORNADA AMPLIADA</a:t>
                      </a:r>
                      <a:endParaRPr kumimoji="0" lang="es-ES" sz="1800" b="1" i="0" u="none" strike="noStrike" kern="1200" cap="none" spc="0" normalizeH="0" baseline="0" noProof="0" dirty="0">
                        <a:ln>
                          <a:noFill/>
                        </a:ln>
                        <a:solidFill>
                          <a:prstClr val="black"/>
                        </a:solidFill>
                        <a:effectLst/>
                        <a:uLnTx/>
                        <a:uFillTx/>
                        <a:latin typeface="+mn-lt"/>
                        <a:ea typeface="+mn-ea"/>
                        <a:cs typeface="+mn-cs"/>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874012">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611808">
                <a:tc>
                  <a:txBody>
                    <a:bodyPr/>
                    <a:lstStyle/>
                    <a:p>
                      <a:r>
                        <a:rPr lang="es-ES" b="1" dirty="0" smtClean="0">
                          <a:solidFill>
                            <a:schemeClr val="tx1"/>
                          </a:solidFill>
                        </a:rPr>
                        <a:t>Español </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8,0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320</a:t>
                      </a:r>
                    </a:p>
                    <a:p>
                      <a:pPr algn="ctr"/>
                      <a:endParaRPr lang="es-ES" dirty="0"/>
                    </a:p>
                  </a:txBody>
                  <a:tcPr/>
                </a:tc>
              </a:tr>
              <a:tr h="61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C59E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3.0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a:t>
                      </a:r>
                    </a:p>
                    <a:p>
                      <a:pPr algn="ct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6,0</a:t>
                      </a:r>
                      <a:endParaRPr lang="es-ES" dirty="0"/>
                    </a:p>
                  </a:txBody>
                  <a:tcPr/>
                </a:tc>
                <a:tc>
                  <a:txBody>
                    <a:bodyPr/>
                    <a:lstStyle/>
                    <a:p>
                      <a:pPr algn="ctr"/>
                      <a:r>
                        <a:rPr lang="es-ES" dirty="0" smtClean="0"/>
                        <a:t>240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4,0</a:t>
                      </a:r>
                      <a:endParaRPr lang="es-ES" dirty="0"/>
                    </a:p>
                  </a:txBody>
                  <a:tcPr/>
                </a:tc>
                <a:tc>
                  <a:txBody>
                    <a:bodyPr/>
                    <a:lstStyle/>
                    <a:p>
                      <a:pPr algn="ctr"/>
                      <a:r>
                        <a:rPr lang="es-ES" dirty="0" smtClean="0"/>
                        <a:t>160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La Entidad donde Vivo</a:t>
                      </a:r>
                    </a:p>
                  </a:txBody>
                  <a:tcPr>
                    <a:solidFill>
                      <a:schemeClr val="accent1">
                        <a:lumMod val="60000"/>
                        <a:lumOff val="40000"/>
                      </a:schemeClr>
                    </a:solidFill>
                  </a:tcPr>
                </a:tc>
                <a:tc>
                  <a:txBody>
                    <a:bodyPr/>
                    <a:lstStyle/>
                    <a:p>
                      <a:pPr algn="ctr"/>
                      <a:r>
                        <a:rPr lang="es-ES" dirty="0" smtClean="0"/>
                        <a:t>3,0</a:t>
                      </a:r>
                      <a:endParaRPr lang="es-ES" dirty="0"/>
                    </a:p>
                  </a:txBody>
                  <a:tcPr/>
                </a:tc>
                <a:tc>
                  <a:txBody>
                    <a:bodyPr/>
                    <a:lstStyle/>
                    <a:p>
                      <a:pPr algn="ctr"/>
                      <a:r>
                        <a:rPr lang="es-ES" dirty="0" smtClean="0"/>
                        <a:t>120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 Vida Saludable</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4669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 Estatal. Aprender a aprender con TIC</a:t>
                      </a:r>
                    </a:p>
                  </a:txBody>
                  <a:tcPr>
                    <a:solidFill>
                      <a:srgbClr val="D3F8AE"/>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61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30.0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1200</a:t>
                      </a:r>
                    </a:p>
                    <a:p>
                      <a:pPr algn="ctr"/>
                      <a:endParaRPr lang="es-ES" dirty="0"/>
                    </a:p>
                  </a:txBody>
                  <a:tcPr/>
                </a:tc>
              </a:tr>
            </a:tbl>
          </a:graphicData>
        </a:graphic>
      </p:graphicFrame>
    </p:spTree>
    <p:extLst>
      <p:ext uri="{BB962C8B-B14F-4D97-AF65-F5344CB8AC3E}">
        <p14:creationId xmlns:p14="http://schemas.microsoft.com/office/powerpoint/2010/main" val="2838150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683552852"/>
              </p:ext>
            </p:extLst>
          </p:nvPr>
        </p:nvGraphicFramePr>
        <p:xfrm>
          <a:off x="179513" y="188641"/>
          <a:ext cx="8964488" cy="6515544"/>
        </p:xfrm>
        <a:graphic>
          <a:graphicData uri="http://schemas.openxmlformats.org/drawingml/2006/table">
            <a:tbl>
              <a:tblPr firstRow="1" bandRow="1">
                <a:tableStyleId>{5C22544A-7EE6-4342-B048-85BDC9FD1C3A}</a:tableStyleId>
              </a:tblPr>
              <a:tblGrid>
                <a:gridCol w="5725219"/>
                <a:gridCol w="1883296"/>
                <a:gridCol w="1355973"/>
              </a:tblGrid>
              <a:tr h="626322">
                <a:tc gridSpan="3">
                  <a:txBody>
                    <a:bodyPr/>
                    <a:lstStyle/>
                    <a:p>
                      <a:pPr algn="ctr"/>
                      <a:r>
                        <a:rPr lang="es-ES" sz="1400" b="1" dirty="0" smtClean="0">
                          <a:solidFill>
                            <a:schemeClr val="tx1"/>
                          </a:solidFill>
                        </a:rPr>
                        <a:t>DISTRIBUCIÓN DEL TIEMPO DE TRABAJO </a:t>
                      </a:r>
                      <a:r>
                        <a:rPr lang="es-ES" sz="1400" b="1" baseline="0" dirty="0" smtClean="0">
                          <a:solidFill>
                            <a:schemeClr val="tx1"/>
                          </a:solidFill>
                        </a:rPr>
                        <a:t> </a:t>
                      </a:r>
                      <a:r>
                        <a:rPr lang="es-ES" sz="1400" b="1" dirty="0" smtClean="0">
                          <a:solidFill>
                            <a:schemeClr val="tx1"/>
                          </a:solidFill>
                        </a:rPr>
                        <a:t>PARA CUARTO, QUINTO Y SEXTO  GRADOS DE  PRIMARIA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prstClr val="black"/>
                          </a:solidFill>
                          <a:effectLst/>
                          <a:uLnTx/>
                          <a:uFillTx/>
                          <a:latin typeface="+mn-lt"/>
                          <a:ea typeface="+mn-ea"/>
                          <a:cs typeface="+mn-cs"/>
                        </a:rPr>
                        <a:t>JORNADA AMPLIADA</a:t>
                      </a:r>
                      <a:endParaRPr kumimoji="0" lang="es-ES" sz="1800" b="1" i="0" u="none" strike="noStrike" kern="1200" cap="none" spc="0" normalizeH="0" baseline="0" noProof="0" dirty="0">
                        <a:ln>
                          <a:noFill/>
                        </a:ln>
                        <a:solidFill>
                          <a:prstClr val="black"/>
                        </a:solidFill>
                        <a:effectLst/>
                        <a:uLnTx/>
                        <a:uFillTx/>
                        <a:latin typeface="+mn-lt"/>
                        <a:ea typeface="+mn-ea"/>
                        <a:cs typeface="+mn-cs"/>
                      </a:endParaRP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626326">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txBody>
                  <a:tcPr/>
                </a:tc>
                <a:tc>
                  <a:txBody>
                    <a:bodyPr/>
                    <a:lstStyle/>
                    <a:p>
                      <a:pPr algn="ct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355224">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8,0</a:t>
                      </a:r>
                      <a:endParaRPr lang="es-ES" dirty="0"/>
                    </a:p>
                  </a:txBody>
                  <a:tcPr/>
                </a:tc>
                <a:tc>
                  <a:txBody>
                    <a:bodyPr/>
                    <a:lstStyle/>
                    <a:p>
                      <a:pPr algn="ctr"/>
                      <a:r>
                        <a:rPr lang="es-ES" dirty="0" smtClean="0"/>
                        <a:t>320</a:t>
                      </a:r>
                      <a:endParaRPr lang="es-ES" dirty="0"/>
                    </a:p>
                  </a:txBody>
                  <a:tcPr/>
                </a:tc>
              </a:tr>
              <a:tr h="3552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3,0</a:t>
                      </a:r>
                      <a:endParaRPr lang="es-ES" dirty="0"/>
                    </a:p>
                  </a:txBody>
                  <a:tcPr/>
                </a:tc>
                <a:tc>
                  <a:txBody>
                    <a:bodyPr/>
                    <a:lstStyle/>
                    <a:p>
                      <a:pPr algn="ctr"/>
                      <a:r>
                        <a:rPr lang="es-ES" dirty="0" smtClean="0"/>
                        <a:t>120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6,0</a:t>
                      </a:r>
                      <a:endParaRPr lang="es-ES" dirty="0"/>
                    </a:p>
                  </a:txBody>
                  <a:tcPr/>
                </a:tc>
                <a:tc>
                  <a:txBody>
                    <a:bodyPr/>
                    <a:lstStyle/>
                    <a:p>
                      <a:pPr algn="ctr"/>
                      <a:r>
                        <a:rPr lang="es-ES" dirty="0" smtClean="0"/>
                        <a:t>240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4,0</a:t>
                      </a:r>
                      <a:endParaRPr lang="es-ES" dirty="0"/>
                    </a:p>
                  </a:txBody>
                  <a:tcPr/>
                </a:tc>
                <a:tc>
                  <a:txBody>
                    <a:bodyPr/>
                    <a:lstStyle/>
                    <a:p>
                      <a:pPr algn="ctr"/>
                      <a:r>
                        <a:rPr lang="es-ES" dirty="0" smtClean="0"/>
                        <a:t>160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Geografía</a:t>
                      </a:r>
                    </a:p>
                  </a:txBody>
                  <a:tcPr>
                    <a:solidFill>
                      <a:srgbClr val="D3F8AE"/>
                    </a:solidFill>
                  </a:tcPr>
                </a:tc>
                <a:tc>
                  <a:txBody>
                    <a:bodyPr/>
                    <a:lstStyle/>
                    <a:p>
                      <a:pPr algn="ctr"/>
                      <a:r>
                        <a:rPr lang="es-ES" dirty="0" smtClean="0"/>
                        <a:t>1,5</a:t>
                      </a:r>
                      <a:endParaRPr lang="es-ES" dirty="0"/>
                    </a:p>
                  </a:txBody>
                  <a:tcPr/>
                </a:tc>
                <a:tc>
                  <a:txBody>
                    <a:bodyPr/>
                    <a:lstStyle/>
                    <a:p>
                      <a:pPr algn="ctr"/>
                      <a:r>
                        <a:rPr lang="es-ES" dirty="0" smtClean="0"/>
                        <a:t>60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Historia</a:t>
                      </a:r>
                    </a:p>
                  </a:txBody>
                  <a:tcPr>
                    <a:solidFill>
                      <a:schemeClr val="accent3">
                        <a:lumMod val="75000"/>
                      </a:schemeClr>
                    </a:solidFill>
                  </a:tcPr>
                </a:tc>
                <a:tc>
                  <a:txBody>
                    <a:bodyPr/>
                    <a:lstStyle/>
                    <a:p>
                      <a:pPr algn="ctr"/>
                      <a:r>
                        <a:rPr lang="es-ES" dirty="0" smtClean="0"/>
                        <a:t>1,5</a:t>
                      </a:r>
                      <a:endParaRPr lang="es-ES" dirty="0"/>
                    </a:p>
                  </a:txBody>
                  <a:tcPr/>
                </a:tc>
                <a:tc>
                  <a:txBody>
                    <a:bodyPr/>
                    <a:lstStyle/>
                    <a:p>
                      <a:pPr algn="ctr"/>
                      <a:r>
                        <a:rPr lang="es-ES" dirty="0" smtClean="0"/>
                        <a:t>60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a:t>
                      </a:r>
                      <a:endParaRPr lang="es-ES" b="1" dirty="0">
                        <a:solidFill>
                          <a:schemeClr val="tx1"/>
                        </a:solidFill>
                      </a:endParaRPr>
                    </a:p>
                  </a:txBody>
                  <a:tcPr>
                    <a:solidFill>
                      <a:srgbClr val="FF0000"/>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472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1,0</a:t>
                      </a:r>
                      <a:endParaRPr lang="es-ES" dirty="0"/>
                    </a:p>
                  </a:txBody>
                  <a:tcPr/>
                </a:tc>
                <a:tc>
                  <a:txBody>
                    <a:bodyPr/>
                    <a:lstStyle/>
                    <a:p>
                      <a:pPr algn="ctr"/>
                      <a:r>
                        <a:rPr lang="es-ES" dirty="0" smtClean="0"/>
                        <a:t>40</a:t>
                      </a:r>
                      <a:endParaRPr lang="es-ES" dirty="0"/>
                    </a:p>
                  </a:txBody>
                  <a:tcPr/>
                </a:tc>
              </a:tr>
              <a:tr h="5942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 Estatal. Aprender a aprender con TIC</a:t>
                      </a:r>
                    </a:p>
                  </a:txBody>
                  <a:tcPr>
                    <a:solidFill>
                      <a:srgbClr val="D785CB"/>
                    </a:solidFill>
                  </a:tcPr>
                </a:tc>
                <a:tc>
                  <a:txBody>
                    <a:bodyPr/>
                    <a:lstStyle/>
                    <a:p>
                      <a:pPr algn="ctr"/>
                      <a:r>
                        <a:rPr lang="es-ES" dirty="0" smtClean="0"/>
                        <a:t>2,0</a:t>
                      </a:r>
                      <a:endParaRPr lang="es-ES" dirty="0"/>
                    </a:p>
                  </a:txBody>
                  <a:tcPr/>
                </a:tc>
                <a:tc>
                  <a:txBody>
                    <a:bodyPr/>
                    <a:lstStyle/>
                    <a:p>
                      <a:pPr algn="ctr"/>
                      <a:r>
                        <a:rPr lang="es-ES" dirty="0" smtClean="0"/>
                        <a:t>80</a:t>
                      </a:r>
                      <a:endParaRPr lang="es-ES" dirty="0"/>
                    </a:p>
                  </a:txBody>
                  <a:tcPr/>
                </a:tc>
              </a:tr>
              <a:tr h="6186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30.0</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1200</a:t>
                      </a:r>
                    </a:p>
                  </a:txBody>
                  <a:tcPr/>
                </a:tc>
              </a:tr>
            </a:tbl>
          </a:graphicData>
        </a:graphic>
      </p:graphicFrame>
    </p:spTree>
    <p:extLst>
      <p:ext uri="{BB962C8B-B14F-4D97-AF65-F5344CB8AC3E}">
        <p14:creationId xmlns:p14="http://schemas.microsoft.com/office/powerpoint/2010/main" val="25321611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encrypted-tbn0.gstatic.com/images?q=tbn:ANd9GcSaPf3tnZy-CrDi-r0OTYxeANqtYCCgwwBSmFC1WlpmfN55n85Hl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4581128"/>
            <a:ext cx="2328194" cy="2237649"/>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043608" y="260648"/>
            <a:ext cx="6624736" cy="83099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s-ES" sz="2400" b="1" dirty="0" smtClean="0"/>
              <a:t>GESTIÓN DEL TIEMPO PROPUESTO EN LAS ESCUELAS DE MEDIO TIEMPO</a:t>
            </a:r>
            <a:endParaRPr lang="es-ES" sz="2400" b="1" dirty="0"/>
          </a:p>
        </p:txBody>
      </p:sp>
      <p:sp>
        <p:nvSpPr>
          <p:cNvPr id="6" name="5 Llamada de nube"/>
          <p:cNvSpPr/>
          <p:nvPr/>
        </p:nvSpPr>
        <p:spPr>
          <a:xfrm>
            <a:off x="1223120" y="1108997"/>
            <a:ext cx="7920880" cy="4322204"/>
          </a:xfrm>
          <a:prstGeom prst="cloudCallout">
            <a:avLst/>
          </a:prstGeom>
          <a:solidFill>
            <a:srgbClr val="D3F8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spcBef>
                <a:spcPts val="600"/>
              </a:spcBef>
              <a:buClr>
                <a:srgbClr val="895D1D"/>
              </a:buClr>
              <a:buSzPct val="73000"/>
              <a:buFont typeface="Wingdings 2"/>
              <a:buChar char=""/>
            </a:pPr>
            <a:r>
              <a:rPr lang="es-ES" sz="2600" dirty="0">
                <a:solidFill>
                  <a:prstClr val="black"/>
                </a:solidFill>
              </a:rPr>
              <a:t>En preescolar y en primaria se incorporan 2.5 horas para la asignatura de Segunda </a:t>
            </a:r>
          </a:p>
          <a:p>
            <a:pPr lvl="0">
              <a:spcBef>
                <a:spcPts val="600"/>
              </a:spcBef>
              <a:buClr>
                <a:srgbClr val="895D1D"/>
              </a:buClr>
              <a:buSzPct val="73000"/>
            </a:pPr>
            <a:r>
              <a:rPr lang="es-ES" sz="2600" dirty="0">
                <a:solidFill>
                  <a:prstClr val="black"/>
                </a:solidFill>
              </a:rPr>
              <a:t> Lengua: Inglés, que estará a cargo de un profesional que cumpla con el perfil que se</a:t>
            </a:r>
          </a:p>
          <a:p>
            <a:pPr lvl="0">
              <a:spcBef>
                <a:spcPts val="600"/>
              </a:spcBef>
              <a:buClr>
                <a:srgbClr val="895D1D"/>
              </a:buClr>
              <a:buSzPct val="73000"/>
            </a:pPr>
            <a:r>
              <a:rPr lang="es-ES" sz="2600" dirty="0">
                <a:solidFill>
                  <a:prstClr val="black"/>
                </a:solidFill>
              </a:rPr>
              <a:t>establece para ello. </a:t>
            </a:r>
          </a:p>
        </p:txBody>
      </p:sp>
    </p:spTree>
    <p:extLst>
      <p:ext uri="{BB962C8B-B14F-4D97-AF65-F5344CB8AC3E}">
        <p14:creationId xmlns:p14="http://schemas.microsoft.com/office/powerpoint/2010/main" val="2958039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437040" y="260648"/>
            <a:ext cx="5395376" cy="187220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800" b="1" dirty="0" smtClean="0">
                <a:solidFill>
                  <a:schemeClr val="tx1"/>
                </a:solidFill>
                <a:effectLst>
                  <a:outerShdw blurRad="38100" dist="38100" dir="2700000" algn="tl">
                    <a:srgbClr val="000000">
                      <a:alpha val="43137"/>
                    </a:srgbClr>
                  </a:outerShdw>
                </a:effectLst>
                <a:latin typeface="Century Gothic" pitchFamily="34" charset="0"/>
              </a:rPr>
              <a:t>La Reforma Integral de la</a:t>
            </a:r>
          </a:p>
          <a:p>
            <a:pPr algn="ctr"/>
            <a:r>
              <a:rPr lang="es-ES" sz="2800" b="1" dirty="0" smtClean="0">
                <a:solidFill>
                  <a:schemeClr val="tx1"/>
                </a:solidFill>
                <a:effectLst>
                  <a:outerShdw blurRad="38100" dist="38100" dir="2700000" algn="tl">
                    <a:srgbClr val="000000">
                      <a:alpha val="43137"/>
                    </a:srgbClr>
                  </a:outerShdw>
                </a:effectLst>
                <a:latin typeface="Century Gothic" pitchFamily="34" charset="0"/>
              </a:rPr>
              <a:t> Educación  Básica</a:t>
            </a:r>
            <a:endParaRPr lang="es-ES" sz="2800" b="1" dirty="0">
              <a:solidFill>
                <a:schemeClr val="tx1"/>
              </a:solidFill>
              <a:effectLst>
                <a:outerShdw blurRad="38100" dist="38100" dir="2700000" algn="tl">
                  <a:srgbClr val="000000">
                    <a:alpha val="43137"/>
                  </a:srgbClr>
                </a:outerShdw>
              </a:effectLst>
              <a:latin typeface="Century Gothic" pitchFamily="34" charset="0"/>
            </a:endParaRPr>
          </a:p>
        </p:txBody>
      </p:sp>
      <p:sp>
        <p:nvSpPr>
          <p:cNvPr id="4" name="3 Rectángulo"/>
          <p:cNvSpPr/>
          <p:nvPr/>
        </p:nvSpPr>
        <p:spPr>
          <a:xfrm>
            <a:off x="618991" y="3573016"/>
            <a:ext cx="5275518"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r>
              <a:rPr lang="es-ES" sz="2800" b="1" dirty="0" smtClean="0">
                <a:solidFill>
                  <a:srgbClr val="000000"/>
                </a:solidFill>
                <a:effectLst/>
                <a:latin typeface="HelveticaNeue"/>
                <a:ea typeface="Calibri"/>
                <a:cs typeface="HelveticaNeue"/>
              </a:rPr>
              <a:t>Que los colectivos escolares desarrollen nuevas formas de relación, colaboración y organización…</a:t>
            </a:r>
            <a:endParaRPr lang="es-ES" sz="2800" dirty="0"/>
          </a:p>
        </p:txBody>
      </p:sp>
      <p:sp>
        <p:nvSpPr>
          <p:cNvPr id="6" name="5 Rectángulo"/>
          <p:cNvSpPr/>
          <p:nvPr/>
        </p:nvSpPr>
        <p:spPr>
          <a:xfrm>
            <a:off x="2481398" y="5805264"/>
            <a:ext cx="6662602" cy="830997"/>
          </a:xfrm>
          <a:prstGeom prst="rect">
            <a:avLst/>
          </a:prstGeom>
          <a:solidFill>
            <a:schemeClr val="accent5">
              <a:lumMod val="60000"/>
              <a:lumOff val="40000"/>
            </a:schemeClr>
          </a:solidFill>
        </p:spPr>
        <p:style>
          <a:lnRef idx="2">
            <a:schemeClr val="accent5"/>
          </a:lnRef>
          <a:fillRef idx="1">
            <a:schemeClr val="lt1"/>
          </a:fillRef>
          <a:effectRef idx="0">
            <a:schemeClr val="accent5"/>
          </a:effectRef>
          <a:fontRef idx="minor">
            <a:schemeClr val="dk1"/>
          </a:fontRef>
        </p:style>
        <p:txBody>
          <a:bodyPr wrap="square">
            <a:spAutoFit/>
          </a:bodyPr>
          <a:lstStyle/>
          <a:p>
            <a:pPr lvl="0" algn="ctr"/>
            <a:r>
              <a:rPr lang="es-ES" sz="2400" b="1" dirty="0" smtClean="0">
                <a:solidFill>
                  <a:srgbClr val="000000"/>
                </a:solidFill>
                <a:effectLst/>
                <a:latin typeface="HelveticaNeue"/>
                <a:ea typeface="Calibri"/>
                <a:cs typeface="HelveticaNeue"/>
              </a:rPr>
              <a:t>ya que cada escuela representa en sí misma un espacio para el aprendizaje</a:t>
            </a:r>
            <a:endParaRPr lang="es-ES" sz="2400" dirty="0"/>
          </a:p>
        </p:txBody>
      </p:sp>
      <p:sp>
        <p:nvSpPr>
          <p:cNvPr id="7" name="6 Rectángulo"/>
          <p:cNvSpPr/>
          <p:nvPr/>
        </p:nvSpPr>
        <p:spPr>
          <a:xfrm>
            <a:off x="1816388" y="2431085"/>
            <a:ext cx="4636680" cy="830997"/>
          </a:xfrm>
          <a:prstGeom prst="rect">
            <a:avLst/>
          </a:prstGeom>
          <a:solidFill>
            <a:schemeClr val="accent5">
              <a:lumMod val="60000"/>
              <a:lumOff val="40000"/>
            </a:schemeClr>
          </a:solidFill>
        </p:spPr>
        <p:txBody>
          <a:bodyPr wrap="square">
            <a:spAutoFit/>
          </a:bodyPr>
          <a:lstStyle/>
          <a:p>
            <a:pPr lvl="0" algn="ctr"/>
            <a:r>
              <a:rPr lang="es-ES" sz="2400" b="1" dirty="0">
                <a:latin typeface="HelveticaNeue"/>
                <a:ea typeface="Calibri"/>
                <a:cs typeface="HelveticaNeue"/>
              </a:rPr>
              <a:t>requiere, para su efectiva aplicación</a:t>
            </a:r>
            <a:endParaRPr lang="es-ES" sz="2400" b="1" dirty="0"/>
          </a:p>
        </p:txBody>
      </p:sp>
      <p:cxnSp>
        <p:nvCxnSpPr>
          <p:cNvPr id="11" name="10 Conector curvado"/>
          <p:cNvCxnSpPr>
            <a:stCxn id="8" idx="3"/>
          </p:cNvCxnSpPr>
          <p:nvPr/>
        </p:nvCxnSpPr>
        <p:spPr>
          <a:xfrm flipH="1">
            <a:off x="6453068" y="1196752"/>
            <a:ext cx="379348" cy="1234333"/>
          </a:xfrm>
          <a:prstGeom prst="curvedConnector4">
            <a:avLst>
              <a:gd name="adj1" fmla="val -60261"/>
              <a:gd name="adj2" fmla="val 87919"/>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7" idx="2"/>
          </p:cNvCxnSpPr>
          <p:nvPr/>
        </p:nvCxnSpPr>
        <p:spPr>
          <a:xfrm>
            <a:off x="4134728" y="3262082"/>
            <a:ext cx="0" cy="3109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curvado"/>
          <p:cNvCxnSpPr>
            <a:stCxn id="4" idx="3"/>
          </p:cNvCxnSpPr>
          <p:nvPr/>
        </p:nvCxnSpPr>
        <p:spPr>
          <a:xfrm>
            <a:off x="5894509" y="4480957"/>
            <a:ext cx="2061867" cy="1324307"/>
          </a:xfrm>
          <a:prstGeom prst="curvedConnector3">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86328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345211680"/>
              </p:ext>
            </p:extLst>
          </p:nvPr>
        </p:nvGraphicFramePr>
        <p:xfrm>
          <a:off x="179512" y="-13696"/>
          <a:ext cx="8784976" cy="6755064"/>
        </p:xfrm>
        <a:graphic>
          <a:graphicData uri="http://schemas.openxmlformats.org/drawingml/2006/table">
            <a:tbl>
              <a:tblPr firstRow="1" bandRow="1">
                <a:tableStyleId>{5C22544A-7EE6-4342-B048-85BDC9FD1C3A}</a:tableStyleId>
              </a:tblPr>
              <a:tblGrid>
                <a:gridCol w="5688632"/>
                <a:gridCol w="1800200"/>
                <a:gridCol w="1296144"/>
              </a:tblGrid>
              <a:tr h="1015482">
                <a:tc gridSpan="3">
                  <a:txBody>
                    <a:bodyPr/>
                    <a:lstStyle/>
                    <a:p>
                      <a:pPr algn="ctr"/>
                      <a:endParaRPr lang="es-ES" b="1" dirty="0" smtClean="0">
                        <a:solidFill>
                          <a:schemeClr val="tx1"/>
                        </a:solidFill>
                      </a:endParaRPr>
                    </a:p>
                    <a:p>
                      <a:pPr algn="ctr"/>
                      <a:r>
                        <a:rPr lang="es-ES" b="1" dirty="0" smtClean="0">
                          <a:solidFill>
                            <a:schemeClr val="tx1"/>
                          </a:solidFill>
                        </a:rPr>
                        <a:t>DISTRIBUCIÓN DEL TIEMPO DE TRABAJO </a:t>
                      </a:r>
                    </a:p>
                    <a:p>
                      <a:pPr algn="ctr"/>
                      <a:r>
                        <a:rPr lang="es-ES" b="1" dirty="0" smtClean="0">
                          <a:solidFill>
                            <a:schemeClr val="tx1"/>
                          </a:solidFill>
                        </a:rPr>
                        <a:t>PARA PRIMERO Y SEGUNDO GRADOS DE PRIMARIA</a:t>
                      </a: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996759">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697731">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9</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360</a:t>
                      </a:r>
                    </a:p>
                    <a:p>
                      <a:pPr algn="ctr"/>
                      <a:endParaRPr lang="es-ES" dirty="0"/>
                    </a:p>
                  </a:txBody>
                  <a:tcPr/>
                </a:tc>
              </a:tr>
              <a:tr h="697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2,5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100</a:t>
                      </a:r>
                    </a:p>
                    <a:p>
                      <a:pPr algn="ctr"/>
                      <a:endParaRPr lang="es-ES" dirty="0"/>
                    </a:p>
                  </a:txBody>
                  <a:tcPr/>
                </a:tc>
              </a:tr>
              <a:tr h="5299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6</a:t>
                      </a:r>
                      <a:endParaRPr lang="es-ES" dirty="0"/>
                    </a:p>
                  </a:txBody>
                  <a:tcPr/>
                </a:tc>
                <a:tc>
                  <a:txBody>
                    <a:bodyPr/>
                    <a:lstStyle/>
                    <a:p>
                      <a:pPr algn="ctr"/>
                      <a:r>
                        <a:rPr lang="es-ES" dirty="0" smtClean="0"/>
                        <a:t>240</a:t>
                      </a:r>
                      <a:endParaRPr lang="es-ES" dirty="0"/>
                    </a:p>
                  </a:txBody>
                  <a:tcPr/>
                </a:tc>
              </a:tr>
              <a:tr h="5299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Exploración de la Naturaleza y la Sociedad</a:t>
                      </a:r>
                    </a:p>
                  </a:txBody>
                  <a:tcPr>
                    <a:solidFill>
                      <a:srgbClr val="FFC000"/>
                    </a:solidFill>
                  </a:tcPr>
                </a:tc>
                <a:tc>
                  <a:txBody>
                    <a:bodyPr/>
                    <a:lstStyle/>
                    <a:p>
                      <a:pPr algn="ctr"/>
                      <a:r>
                        <a:rPr lang="es-ES" dirty="0" smtClean="0"/>
                        <a:t>2</a:t>
                      </a:r>
                      <a:endParaRPr lang="es-ES" dirty="0"/>
                    </a:p>
                  </a:txBody>
                  <a:tcPr/>
                </a:tc>
                <a:tc>
                  <a:txBody>
                    <a:bodyPr/>
                    <a:lstStyle/>
                    <a:p>
                      <a:pPr algn="ctr"/>
                      <a:r>
                        <a:rPr lang="es-ES" dirty="0" smtClean="0"/>
                        <a:t>80</a:t>
                      </a:r>
                      <a:endParaRPr lang="es-ES" dirty="0"/>
                    </a:p>
                  </a:txBody>
                  <a:tcPr/>
                </a:tc>
              </a:tr>
              <a:tr h="5299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5299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 Vida Saludable</a:t>
                      </a:r>
                      <a:endParaRPr lang="es-ES" b="1" dirty="0">
                        <a:solidFill>
                          <a:schemeClr val="tx1"/>
                        </a:solidFill>
                      </a:endParaRPr>
                    </a:p>
                  </a:txBody>
                  <a:tcPr>
                    <a:solidFill>
                      <a:srgbClr val="FF0000"/>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5299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697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22,5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900</a:t>
                      </a:r>
                    </a:p>
                    <a:p>
                      <a:pPr algn="ctr"/>
                      <a:endParaRPr lang="es-ES" dirty="0"/>
                    </a:p>
                  </a:txBody>
                  <a:tcPr/>
                </a:tc>
              </a:tr>
            </a:tbl>
          </a:graphicData>
        </a:graphic>
      </p:graphicFrame>
    </p:spTree>
    <p:extLst>
      <p:ext uri="{BB962C8B-B14F-4D97-AF65-F5344CB8AC3E}">
        <p14:creationId xmlns:p14="http://schemas.microsoft.com/office/powerpoint/2010/main" val="39346657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44538041"/>
              </p:ext>
            </p:extLst>
          </p:nvPr>
        </p:nvGraphicFramePr>
        <p:xfrm>
          <a:off x="0" y="188635"/>
          <a:ext cx="8928992" cy="6480724"/>
        </p:xfrm>
        <a:graphic>
          <a:graphicData uri="http://schemas.openxmlformats.org/drawingml/2006/table">
            <a:tbl>
              <a:tblPr firstRow="1" bandRow="1">
                <a:tableStyleId>{5C22544A-7EE6-4342-B048-85BDC9FD1C3A}</a:tableStyleId>
              </a:tblPr>
              <a:tblGrid>
                <a:gridCol w="5832648"/>
                <a:gridCol w="1800200"/>
                <a:gridCol w="1296144"/>
              </a:tblGrid>
              <a:tr h="669315">
                <a:tc gridSpan="3">
                  <a:txBody>
                    <a:bodyPr/>
                    <a:lstStyle/>
                    <a:p>
                      <a:pPr algn="ctr"/>
                      <a:endParaRPr lang="es-ES" b="1" dirty="0" smtClean="0">
                        <a:solidFill>
                          <a:schemeClr val="tx1"/>
                        </a:solidFill>
                      </a:endParaRPr>
                    </a:p>
                    <a:p>
                      <a:pPr algn="ctr"/>
                      <a:r>
                        <a:rPr lang="es-ES" b="1" dirty="0" smtClean="0">
                          <a:solidFill>
                            <a:schemeClr val="tx1"/>
                          </a:solidFill>
                        </a:rPr>
                        <a:t>DISTRIBUCIÓN DEL TIEMPO DE TRABAJO </a:t>
                      </a:r>
                      <a:r>
                        <a:rPr lang="es-ES" b="1" baseline="0" dirty="0" smtClean="0">
                          <a:solidFill>
                            <a:schemeClr val="tx1"/>
                          </a:solidFill>
                        </a:rPr>
                        <a:t> </a:t>
                      </a:r>
                      <a:r>
                        <a:rPr lang="es-ES" b="1" dirty="0" smtClean="0">
                          <a:solidFill>
                            <a:schemeClr val="tx1"/>
                          </a:solidFill>
                        </a:rPr>
                        <a:t>PARA TERCER  GRADO DE PRIMARIA</a:t>
                      </a: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956164">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p>
                      <a:endParaRPr lang="es-ES" dirty="0"/>
                    </a:p>
                  </a:txBody>
                  <a:tcPr/>
                </a:tc>
                <a:tc>
                  <a:txBody>
                    <a:bodyPr/>
                    <a:lstStyle/>
                    <a:p>
                      <a:pPr algn="ct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669315">
                <a:tc>
                  <a:txBody>
                    <a:bodyPr/>
                    <a:lstStyle/>
                    <a:p>
                      <a:r>
                        <a:rPr lang="es-ES" b="1" dirty="0" smtClean="0">
                          <a:solidFill>
                            <a:schemeClr val="tx1"/>
                          </a:solidFill>
                        </a:rPr>
                        <a:t>Español </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6</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240</a:t>
                      </a:r>
                    </a:p>
                    <a:p>
                      <a:pPr algn="ctr"/>
                      <a:endParaRPr lang="es-ES" dirty="0"/>
                    </a:p>
                  </a:txBody>
                  <a:tcPr/>
                </a:tc>
              </a:tr>
              <a:tr h="6693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C59E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2,5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100</a:t>
                      </a:r>
                    </a:p>
                    <a:p>
                      <a:pPr algn="ct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5</a:t>
                      </a:r>
                      <a:endParaRPr lang="es-ES" dirty="0"/>
                    </a:p>
                  </a:txBody>
                  <a:tcPr/>
                </a:tc>
                <a:tc>
                  <a:txBody>
                    <a:bodyPr/>
                    <a:lstStyle/>
                    <a:p>
                      <a:pPr algn="ctr"/>
                      <a:r>
                        <a:rPr lang="es-ES" dirty="0" smtClean="0"/>
                        <a:t>200</a:t>
                      </a: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3</a:t>
                      </a:r>
                      <a:endParaRPr lang="es-ES" dirty="0"/>
                    </a:p>
                  </a:txBody>
                  <a:tcPr/>
                </a:tc>
                <a:tc>
                  <a:txBody>
                    <a:bodyPr/>
                    <a:lstStyle/>
                    <a:p>
                      <a:pPr algn="ctr"/>
                      <a:r>
                        <a:rPr lang="es-ES" dirty="0" smtClean="0"/>
                        <a:t>120</a:t>
                      </a: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La Entidad donde Vivo</a:t>
                      </a:r>
                    </a:p>
                  </a:txBody>
                  <a:tcPr>
                    <a:solidFill>
                      <a:schemeClr val="accent1">
                        <a:lumMod val="60000"/>
                        <a:lumOff val="40000"/>
                      </a:schemeClr>
                    </a:solidFill>
                  </a:tcPr>
                </a:tc>
                <a:tc>
                  <a:txBody>
                    <a:bodyPr/>
                    <a:lstStyle/>
                    <a:p>
                      <a:pPr algn="ctr"/>
                      <a:r>
                        <a:rPr lang="es-ES" dirty="0" smtClean="0"/>
                        <a:t>3</a:t>
                      </a:r>
                      <a:endParaRPr lang="es-ES" dirty="0"/>
                    </a:p>
                  </a:txBody>
                  <a:tcPr/>
                </a:tc>
                <a:tc>
                  <a:txBody>
                    <a:bodyPr/>
                    <a:lstStyle/>
                    <a:p>
                      <a:pPr algn="ctr"/>
                      <a:r>
                        <a:rPr lang="es-ES" dirty="0" smtClean="0"/>
                        <a:t>120</a:t>
                      </a: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 Vida Saludable</a:t>
                      </a:r>
                      <a:endParaRPr lang="es-ES" b="1" dirty="0">
                        <a:solidFill>
                          <a:schemeClr val="tx1"/>
                        </a:solidFill>
                      </a:endParaRPr>
                    </a:p>
                  </a:txBody>
                  <a:tcPr>
                    <a:solidFill>
                      <a:srgbClr val="FF0000"/>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474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6693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22,5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900</a:t>
                      </a:r>
                    </a:p>
                    <a:p>
                      <a:pPr algn="ctr"/>
                      <a:endParaRPr lang="es-ES" dirty="0"/>
                    </a:p>
                  </a:txBody>
                  <a:tcPr/>
                </a:tc>
              </a:tr>
            </a:tbl>
          </a:graphicData>
        </a:graphic>
      </p:graphicFrame>
    </p:spTree>
    <p:extLst>
      <p:ext uri="{BB962C8B-B14F-4D97-AF65-F5344CB8AC3E}">
        <p14:creationId xmlns:p14="http://schemas.microsoft.com/office/powerpoint/2010/main" val="30522516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15534989"/>
              </p:ext>
            </p:extLst>
          </p:nvPr>
        </p:nvGraphicFramePr>
        <p:xfrm>
          <a:off x="0" y="188644"/>
          <a:ext cx="8964488" cy="6480716"/>
        </p:xfrm>
        <a:graphic>
          <a:graphicData uri="http://schemas.openxmlformats.org/drawingml/2006/table">
            <a:tbl>
              <a:tblPr firstRow="1" bandRow="1">
                <a:tableStyleId>{5C22544A-7EE6-4342-B048-85BDC9FD1C3A}</a:tableStyleId>
              </a:tblPr>
              <a:tblGrid>
                <a:gridCol w="5725219"/>
                <a:gridCol w="1883296"/>
                <a:gridCol w="1355973"/>
              </a:tblGrid>
              <a:tr h="716071">
                <a:tc gridSpan="3">
                  <a:txBody>
                    <a:bodyPr/>
                    <a:lstStyle/>
                    <a:p>
                      <a:pPr algn="ctr"/>
                      <a:endParaRPr lang="es-ES" sz="1400" b="1" dirty="0" smtClean="0">
                        <a:solidFill>
                          <a:schemeClr val="tx1"/>
                        </a:solidFill>
                      </a:endParaRPr>
                    </a:p>
                    <a:p>
                      <a:pPr algn="ctr"/>
                      <a:r>
                        <a:rPr lang="es-ES" sz="1400" b="1" dirty="0" smtClean="0">
                          <a:solidFill>
                            <a:schemeClr val="tx1"/>
                          </a:solidFill>
                        </a:rPr>
                        <a:t>DISTRIBUCIÓN DEL TIEMPO DE TRABAJO </a:t>
                      </a:r>
                      <a:r>
                        <a:rPr lang="es-ES" sz="1400" b="1" baseline="0" dirty="0" smtClean="0">
                          <a:solidFill>
                            <a:schemeClr val="tx1"/>
                          </a:solidFill>
                        </a:rPr>
                        <a:t> </a:t>
                      </a:r>
                      <a:r>
                        <a:rPr lang="es-ES" sz="1400" b="1" dirty="0" smtClean="0">
                          <a:solidFill>
                            <a:schemeClr val="tx1"/>
                          </a:solidFill>
                        </a:rPr>
                        <a:t>PARA CUARTO, QUINTO Y SEXTO  GRADOS DE  PRIMARIA</a:t>
                      </a:r>
                    </a:p>
                  </a:txBody>
                  <a:tcPr>
                    <a:solidFill>
                      <a:schemeClr val="bg1">
                        <a:lumMod val="95000"/>
                      </a:schemeClr>
                    </a:solidFill>
                  </a:tcPr>
                </a:tc>
                <a:tc hMerge="1">
                  <a:txBody>
                    <a:bodyPr/>
                    <a:lstStyle/>
                    <a:p>
                      <a:endParaRPr lang="es-ES" dirty="0"/>
                    </a:p>
                  </a:txBody>
                  <a:tcPr>
                    <a:solidFill>
                      <a:schemeClr val="bg1">
                        <a:lumMod val="95000"/>
                      </a:schemeClr>
                    </a:solidFill>
                  </a:tcPr>
                </a:tc>
                <a:tc hMerge="1">
                  <a:txBody>
                    <a:bodyPr/>
                    <a:lstStyle/>
                    <a:p>
                      <a:endParaRPr lang="es-ES" dirty="0"/>
                    </a:p>
                  </a:txBody>
                  <a:tcPr>
                    <a:solidFill>
                      <a:schemeClr val="bg1">
                        <a:lumMod val="95000"/>
                      </a:schemeClr>
                    </a:solidFill>
                  </a:tcPr>
                </a:tc>
              </a:tr>
              <a:tr h="731802">
                <a:tc>
                  <a:txBody>
                    <a:bodyPr/>
                    <a:lstStyle/>
                    <a:p>
                      <a:r>
                        <a:rPr kumimoji="0" lang="es-ES" sz="1800" b="1" i="0" u="none" strike="noStrike" kern="1200" cap="none" spc="0" normalizeH="0" baseline="0" noProof="0" dirty="0" smtClean="0">
                          <a:ln>
                            <a:noFill/>
                          </a:ln>
                          <a:solidFill>
                            <a:schemeClr val="tx1"/>
                          </a:solidFill>
                          <a:effectLst/>
                          <a:uLnTx/>
                          <a:uFillTx/>
                          <a:latin typeface="+mn-lt"/>
                          <a:ea typeface="+mn-ea"/>
                          <a:cs typeface="+mn-cs"/>
                        </a:rPr>
                        <a:t>ASIGNATURAS </a:t>
                      </a:r>
                      <a:endParaRPr lang="es-ES" b="1" dirty="0">
                        <a:solidFill>
                          <a:schemeClr val="tx1"/>
                        </a:solidFill>
                      </a:endParaRPr>
                    </a:p>
                  </a:txBody>
                  <a:tcPr>
                    <a:solidFill>
                      <a:srgbClr val="FFCC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SEMANALES</a:t>
                      </a:r>
                    </a:p>
                  </a:txBody>
                  <a:tcPr/>
                </a:tc>
                <a:tc>
                  <a:txBody>
                    <a:bodyPr/>
                    <a:lstStyle/>
                    <a:p>
                      <a:pPr algn="ctr"/>
                      <a:r>
                        <a:rPr kumimoji="0" lang="es-ES" sz="1800" b="0" i="0" u="none" strike="noStrike" kern="1200" cap="none" spc="0" normalizeH="0" baseline="0" noProof="0" dirty="0" smtClean="0">
                          <a:ln>
                            <a:noFill/>
                          </a:ln>
                          <a:solidFill>
                            <a:prstClr val="black"/>
                          </a:solidFill>
                          <a:effectLst/>
                          <a:uLnTx/>
                          <a:uFillTx/>
                          <a:latin typeface="+mn-lt"/>
                          <a:ea typeface="+mn-ea"/>
                          <a:cs typeface="+mn-cs"/>
                        </a:rPr>
                        <a:t>HORAS ANUALES</a:t>
                      </a:r>
                      <a:endParaRPr lang="es-ES" dirty="0"/>
                    </a:p>
                  </a:txBody>
                  <a:tcPr/>
                </a:tc>
              </a:tr>
              <a:tr h="418172">
                <a:tc>
                  <a:txBody>
                    <a:bodyPr/>
                    <a:lstStyle/>
                    <a:p>
                      <a:r>
                        <a:rPr lang="es-ES" b="1" dirty="0" smtClean="0">
                          <a:solidFill>
                            <a:schemeClr val="tx1"/>
                          </a:solidFill>
                        </a:rPr>
                        <a:t>Español</a:t>
                      </a:r>
                    </a:p>
                  </a:txBody>
                  <a:tcPr>
                    <a:solidFill>
                      <a:srgbClr val="547C5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6</a:t>
                      </a:r>
                      <a:endParaRPr lang="es-ES" dirty="0"/>
                    </a:p>
                  </a:txBody>
                  <a:tcPr/>
                </a:tc>
                <a:tc>
                  <a:txBody>
                    <a:bodyPr/>
                    <a:lstStyle/>
                    <a:p>
                      <a:pPr algn="ctr"/>
                      <a:r>
                        <a:rPr lang="es-ES" dirty="0" smtClean="0"/>
                        <a:t>240</a:t>
                      </a:r>
                      <a:endParaRPr lang="es-ES" dirty="0"/>
                    </a:p>
                  </a:txBody>
                  <a:tcPr/>
                </a:tc>
              </a:tr>
              <a:tr h="418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Segunda Lengua: Inglés</a:t>
                      </a:r>
                    </a:p>
                  </a:txBody>
                  <a:tcPr>
                    <a:solidFill>
                      <a:srgbClr val="7030A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smtClean="0"/>
                        <a:t>2,5</a:t>
                      </a:r>
                      <a:endParaRPr lang="es-ES" dirty="0"/>
                    </a:p>
                  </a:txBody>
                  <a:tcPr/>
                </a:tc>
                <a:tc>
                  <a:txBody>
                    <a:bodyPr/>
                    <a:lstStyle/>
                    <a:p>
                      <a:pPr algn="ctr"/>
                      <a:r>
                        <a:rPr lang="es-ES" dirty="0" smtClean="0"/>
                        <a:t>100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Matemáticas</a:t>
                      </a:r>
                    </a:p>
                  </a:txBody>
                  <a:tcPr>
                    <a:solidFill>
                      <a:srgbClr val="00B050"/>
                    </a:solidFill>
                  </a:tcPr>
                </a:tc>
                <a:tc>
                  <a:txBody>
                    <a:bodyPr/>
                    <a:lstStyle/>
                    <a:p>
                      <a:pPr algn="ctr"/>
                      <a:r>
                        <a:rPr lang="es-ES" dirty="0" smtClean="0"/>
                        <a:t>5</a:t>
                      </a:r>
                      <a:endParaRPr lang="es-ES" dirty="0"/>
                    </a:p>
                  </a:txBody>
                  <a:tcPr/>
                </a:tc>
                <a:tc>
                  <a:txBody>
                    <a:bodyPr/>
                    <a:lstStyle/>
                    <a:p>
                      <a:pPr algn="ctr"/>
                      <a:r>
                        <a:rPr lang="es-ES" dirty="0" smtClean="0"/>
                        <a:t>200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Ciencias Naturales</a:t>
                      </a:r>
                    </a:p>
                  </a:txBody>
                  <a:tcPr>
                    <a:solidFill>
                      <a:srgbClr val="FFC000"/>
                    </a:solidFill>
                  </a:tcPr>
                </a:tc>
                <a:tc>
                  <a:txBody>
                    <a:bodyPr/>
                    <a:lstStyle/>
                    <a:p>
                      <a:pPr algn="ctr"/>
                      <a:r>
                        <a:rPr lang="es-ES" dirty="0" smtClean="0"/>
                        <a:t>3</a:t>
                      </a:r>
                      <a:endParaRPr lang="es-ES" dirty="0"/>
                    </a:p>
                  </a:txBody>
                  <a:tcPr/>
                </a:tc>
                <a:tc>
                  <a:txBody>
                    <a:bodyPr/>
                    <a:lstStyle/>
                    <a:p>
                      <a:pPr algn="ctr"/>
                      <a:r>
                        <a:rPr lang="es-ES" dirty="0" smtClean="0"/>
                        <a:t>120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Geografía</a:t>
                      </a:r>
                    </a:p>
                  </a:txBody>
                  <a:tcPr>
                    <a:solidFill>
                      <a:srgbClr val="D3F8AE"/>
                    </a:solidFill>
                  </a:tcPr>
                </a:tc>
                <a:tc>
                  <a:txBody>
                    <a:bodyPr/>
                    <a:lstStyle/>
                    <a:p>
                      <a:pPr algn="ctr"/>
                      <a:r>
                        <a:rPr lang="es-ES" dirty="0" smtClean="0"/>
                        <a:t>1,5</a:t>
                      </a:r>
                      <a:endParaRPr lang="es-ES" dirty="0"/>
                    </a:p>
                  </a:txBody>
                  <a:tcPr/>
                </a:tc>
                <a:tc>
                  <a:txBody>
                    <a:bodyPr/>
                    <a:lstStyle/>
                    <a:p>
                      <a:pPr algn="ctr"/>
                      <a:r>
                        <a:rPr lang="es-ES" dirty="0" smtClean="0"/>
                        <a:t>60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Historia</a:t>
                      </a:r>
                    </a:p>
                  </a:txBody>
                  <a:tcPr>
                    <a:solidFill>
                      <a:schemeClr val="accent3">
                        <a:lumMod val="75000"/>
                      </a:schemeClr>
                    </a:solidFill>
                  </a:tcPr>
                </a:tc>
                <a:tc>
                  <a:txBody>
                    <a:bodyPr/>
                    <a:lstStyle/>
                    <a:p>
                      <a:pPr algn="ctr"/>
                      <a:r>
                        <a:rPr lang="es-ES" dirty="0" smtClean="0"/>
                        <a:t>1,5</a:t>
                      </a:r>
                      <a:endParaRPr lang="es-ES" dirty="0"/>
                    </a:p>
                  </a:txBody>
                  <a:tcPr/>
                </a:tc>
                <a:tc>
                  <a:txBody>
                    <a:bodyPr/>
                    <a:lstStyle/>
                    <a:p>
                      <a:pPr algn="ctr"/>
                      <a:r>
                        <a:rPr lang="es-ES" dirty="0" smtClean="0"/>
                        <a:t>60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Formación Cívica y Ética</a:t>
                      </a:r>
                    </a:p>
                  </a:txBody>
                  <a:tcPr>
                    <a:solidFill>
                      <a:srgbClr val="498951"/>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Física</a:t>
                      </a:r>
                      <a:endParaRPr lang="es-ES" b="1" dirty="0">
                        <a:solidFill>
                          <a:schemeClr val="tx1"/>
                        </a:solidFill>
                      </a:endParaRPr>
                    </a:p>
                  </a:txBody>
                  <a:tcPr>
                    <a:solidFill>
                      <a:srgbClr val="FF0000"/>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5397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Educación Artística</a:t>
                      </a:r>
                    </a:p>
                  </a:txBody>
                  <a:tcPr>
                    <a:solidFill>
                      <a:srgbClr val="D785CB"/>
                    </a:solidFill>
                  </a:tcPr>
                </a:tc>
                <a:tc>
                  <a:txBody>
                    <a:bodyPr/>
                    <a:lstStyle/>
                    <a:p>
                      <a:pPr algn="ctr"/>
                      <a:r>
                        <a:rPr lang="es-ES" dirty="0" smtClean="0"/>
                        <a:t>1</a:t>
                      </a:r>
                      <a:endParaRPr lang="es-ES" dirty="0"/>
                    </a:p>
                  </a:txBody>
                  <a:tcPr/>
                </a:tc>
                <a:tc>
                  <a:txBody>
                    <a:bodyPr/>
                    <a:lstStyle/>
                    <a:p>
                      <a:pPr algn="ctr"/>
                      <a:r>
                        <a:rPr lang="es-ES" dirty="0" smtClean="0"/>
                        <a:t>40</a:t>
                      </a:r>
                      <a:endParaRPr lang="es-ES" dirty="0"/>
                    </a:p>
                  </a:txBody>
                  <a:tcPr/>
                </a:tc>
              </a:tr>
              <a:tr h="418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chemeClr val="tx1"/>
                          </a:solidFill>
                          <a:effectLst/>
                          <a:uLnTx/>
                          <a:uFillTx/>
                          <a:latin typeface="+mn-lt"/>
                          <a:ea typeface="+mn-ea"/>
                          <a:cs typeface="+mn-cs"/>
                        </a:rPr>
                        <a:t>TOTAL</a:t>
                      </a:r>
                    </a:p>
                  </a:txBody>
                  <a:tcPr/>
                </a:tc>
                <a:tc>
                  <a:txBody>
                    <a:bodyPr/>
                    <a:lstStyle/>
                    <a:p>
                      <a:pPr algn="ctr"/>
                      <a:r>
                        <a:rPr lang="es-ES" dirty="0" smtClean="0"/>
                        <a:t>22,5</a:t>
                      </a:r>
                      <a:endParaRPr lang="es-E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900</a:t>
                      </a:r>
                    </a:p>
                  </a:txBody>
                  <a:tcPr/>
                </a:tc>
              </a:tr>
            </a:tbl>
          </a:graphicData>
        </a:graphic>
      </p:graphicFrame>
    </p:spTree>
    <p:extLst>
      <p:ext uri="{BB962C8B-B14F-4D97-AF65-F5344CB8AC3E}">
        <p14:creationId xmlns:p14="http://schemas.microsoft.com/office/powerpoint/2010/main" val="7846637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886" y="2080610"/>
            <a:ext cx="9135113" cy="4680520"/>
          </a:xfrm>
        </p:spPr>
        <p:style>
          <a:lnRef idx="1">
            <a:schemeClr val="accent3"/>
          </a:lnRef>
          <a:fillRef idx="2">
            <a:schemeClr val="accent3"/>
          </a:fillRef>
          <a:effectRef idx="1">
            <a:schemeClr val="accent3"/>
          </a:effectRef>
          <a:fontRef idx="minor">
            <a:schemeClr val="dk1"/>
          </a:fontRef>
        </p:style>
        <p:txBody>
          <a:bodyPr>
            <a:noAutofit/>
          </a:bodyPr>
          <a:lstStyle/>
          <a:p>
            <a:pPr marL="0" lvl="0" indent="0">
              <a:buClr>
                <a:srgbClr val="895D1D"/>
              </a:buClr>
              <a:buNone/>
            </a:pPr>
            <a:r>
              <a:rPr lang="es-ES" sz="2200" b="1" dirty="0">
                <a:solidFill>
                  <a:prstClr val="black"/>
                </a:solidFill>
              </a:rPr>
              <a:t>Para el aprendizaje de la Segunda Lengua: Inglés, en la Educación Básica se han </a:t>
            </a:r>
            <a:r>
              <a:rPr lang="es-ES" sz="2200" b="1" dirty="0" smtClean="0">
                <a:solidFill>
                  <a:prstClr val="black"/>
                </a:solidFill>
              </a:rPr>
              <a:t> implementado </a:t>
            </a:r>
            <a:r>
              <a:rPr lang="es-ES" sz="2200" b="1" dirty="0">
                <a:solidFill>
                  <a:prstClr val="black"/>
                </a:solidFill>
              </a:rPr>
              <a:t>algunas alternativas:</a:t>
            </a:r>
          </a:p>
          <a:p>
            <a:pPr marL="0" lvl="0" indent="0">
              <a:buClr>
                <a:srgbClr val="895D1D"/>
              </a:buClr>
              <a:buNone/>
            </a:pPr>
            <a:r>
              <a:rPr lang="es-ES" sz="2200" b="1" dirty="0">
                <a:solidFill>
                  <a:prstClr val="black"/>
                </a:solidFill>
              </a:rPr>
              <a:t>1. Las escuelas de doble turno han ampliado media hora su jornada a la entrada o a </a:t>
            </a:r>
            <a:r>
              <a:rPr lang="es-ES" sz="2200" b="1" dirty="0" smtClean="0">
                <a:solidFill>
                  <a:prstClr val="black"/>
                </a:solidFill>
              </a:rPr>
              <a:t> la </a:t>
            </a:r>
            <a:r>
              <a:rPr lang="es-ES" sz="2200" b="1" dirty="0">
                <a:solidFill>
                  <a:prstClr val="black"/>
                </a:solidFill>
              </a:rPr>
              <a:t>salida de los estudiantes. Así, destinan 2.5 horas a la semana a la asignatura, en </a:t>
            </a:r>
            <a:r>
              <a:rPr lang="es-ES" sz="2200" b="1" dirty="0" smtClean="0">
                <a:solidFill>
                  <a:prstClr val="black"/>
                </a:solidFill>
              </a:rPr>
              <a:t> tres </a:t>
            </a:r>
            <a:r>
              <a:rPr lang="es-ES" sz="2200" b="1" dirty="0">
                <a:solidFill>
                  <a:prstClr val="black"/>
                </a:solidFill>
              </a:rPr>
              <a:t>sesiones de 50 minutos cada una.</a:t>
            </a:r>
          </a:p>
          <a:p>
            <a:pPr marL="0" lvl="0" indent="0">
              <a:buClr>
                <a:srgbClr val="895D1D"/>
              </a:buClr>
              <a:buNone/>
            </a:pPr>
            <a:r>
              <a:rPr lang="es-ES" sz="2200" b="1" dirty="0">
                <a:solidFill>
                  <a:prstClr val="black"/>
                </a:solidFill>
              </a:rPr>
              <a:t>2. Las escuelas asentadas en localidades dispersas desarrollan jornadas sabatinas </a:t>
            </a:r>
            <a:r>
              <a:rPr lang="es-ES" sz="2200" b="1" dirty="0" smtClean="0">
                <a:solidFill>
                  <a:prstClr val="black"/>
                </a:solidFill>
              </a:rPr>
              <a:t> de </a:t>
            </a:r>
            <a:r>
              <a:rPr lang="es-ES" sz="2200" b="1" dirty="0">
                <a:solidFill>
                  <a:prstClr val="black"/>
                </a:solidFill>
              </a:rPr>
              <a:t>hasta 4 horas en un centro escolar que, por su ubicación y condiciones, permita </a:t>
            </a:r>
            <a:r>
              <a:rPr lang="es-ES" sz="2200" b="1" dirty="0" smtClean="0">
                <a:solidFill>
                  <a:prstClr val="black"/>
                </a:solidFill>
              </a:rPr>
              <a:t> a </a:t>
            </a:r>
            <a:r>
              <a:rPr lang="es-ES" sz="2200" b="1" dirty="0">
                <a:solidFill>
                  <a:prstClr val="black"/>
                </a:solidFill>
              </a:rPr>
              <a:t>los estudiantes asistir.</a:t>
            </a:r>
          </a:p>
          <a:p>
            <a:pPr marL="0" lvl="0" indent="0">
              <a:buClr>
                <a:srgbClr val="895D1D"/>
              </a:buClr>
              <a:buNone/>
            </a:pPr>
            <a:r>
              <a:rPr lang="es-ES" sz="2200" b="1" dirty="0">
                <a:solidFill>
                  <a:prstClr val="black"/>
                </a:solidFill>
              </a:rPr>
              <a:t>3. Las escuelas con un solo turno, imparten la Segunda Lengua: Inglés en </a:t>
            </a:r>
            <a:r>
              <a:rPr lang="es-ES" sz="2200" b="1" dirty="0" err="1">
                <a:solidFill>
                  <a:prstClr val="black"/>
                </a:solidFill>
              </a:rPr>
              <a:t>contraturno</a:t>
            </a:r>
            <a:r>
              <a:rPr lang="es-ES" sz="2200" b="1" dirty="0">
                <a:solidFill>
                  <a:prstClr val="black"/>
                </a:solidFill>
              </a:rPr>
              <a:t>, en apego al Programa Nacional de Inglés en Educación Básica</a:t>
            </a:r>
            <a:r>
              <a:rPr lang="es-ES" sz="2200" b="1" dirty="0" smtClean="0">
                <a:solidFill>
                  <a:prstClr val="black"/>
                </a:solidFill>
              </a:rPr>
              <a:t>.</a:t>
            </a:r>
            <a:endParaRPr lang="es-ES" sz="2200" b="1" dirty="0">
              <a:solidFill>
                <a:prstClr val="black"/>
              </a:solidFill>
            </a:endParaRPr>
          </a:p>
        </p:txBody>
      </p:sp>
      <p:pic>
        <p:nvPicPr>
          <p:cNvPr id="6146" name="Picture 2" descr="https://encrypted-tbn0.gstatic.com/images?q=tbn:ANd9GcSjWENWNCy7Wd4apyDehjxv_cpFGr8NPa5vsoFl-g_yBYNbvmf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5439"/>
            <a:ext cx="5580112" cy="2081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704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72480" y="2780928"/>
            <a:ext cx="7239000" cy="3907816"/>
          </a:xfrm>
        </p:spPr>
        <p:style>
          <a:lnRef idx="1">
            <a:schemeClr val="accent2"/>
          </a:lnRef>
          <a:fillRef idx="2">
            <a:schemeClr val="accent2"/>
          </a:fillRef>
          <a:effectRef idx="1">
            <a:schemeClr val="accent2"/>
          </a:effectRef>
          <a:fontRef idx="minor">
            <a:schemeClr val="dk1"/>
          </a:fontRef>
        </p:style>
        <p:txBody>
          <a:bodyPr/>
          <a:lstStyle/>
          <a:p>
            <a:pPr lvl="0">
              <a:buClr>
                <a:srgbClr val="895D1D"/>
              </a:buClr>
            </a:pPr>
            <a:r>
              <a:rPr lang="es-ES" sz="2400" b="1" dirty="0">
                <a:solidFill>
                  <a:prstClr val="black"/>
                </a:solidFill>
              </a:rPr>
              <a:t>Dada la importancia que tiene el logro del bilingüismo, es recomendable que para los  dos primeros grados de educación primaria indígena se destinen 7.5 horas a la semana  para la asignatura de Lengua Indígena como lengua materna, y 4 horas semanales para  Español como segunda lengua, que en total suman 11.5 horas; para los siguientes grados  se proponen 4.5 horas para la asignatura de Lengua Indígena, y 4 horas para </a:t>
            </a:r>
            <a:r>
              <a:rPr lang="es-ES" sz="2400" b="1" dirty="0" smtClean="0">
                <a:solidFill>
                  <a:prstClr val="black"/>
                </a:solidFill>
              </a:rPr>
              <a:t>Español.</a:t>
            </a:r>
            <a:endParaRPr lang="es-ES" sz="2400" b="1" dirty="0">
              <a:solidFill>
                <a:prstClr val="black"/>
              </a:solidFill>
            </a:endParaRPr>
          </a:p>
          <a:p>
            <a:endParaRPr lang="es-ES" dirty="0"/>
          </a:p>
        </p:txBody>
      </p:sp>
      <p:pic>
        <p:nvPicPr>
          <p:cNvPr id="5122" name="Picture 2" descr="https://encrypted-tbn1.gstatic.com/images?q=tbn:ANd9GcTwI1Hub3186Sw6ZTcydT3FGF7soBL_WugLfO-D7KU_aLyOKod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47908"/>
            <a:ext cx="3672408" cy="2529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7122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45" y="-1"/>
            <a:ext cx="8280920" cy="6193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0" y="6179759"/>
            <a:ext cx="828092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 sz="3600" b="1" dirty="0" smtClean="0">
                <a:latin typeface="Bradley Hand ITC" pitchFamily="66" charset="0"/>
              </a:rPr>
              <a:t>PROF. URIEL LIMÓN ÁLVAREZ</a:t>
            </a:r>
            <a:endParaRPr lang="es-ES" sz="3600" b="1" dirty="0">
              <a:latin typeface="Bradley Hand ITC" pitchFamily="66" charset="0"/>
            </a:endParaRPr>
          </a:p>
        </p:txBody>
      </p:sp>
    </p:spTree>
    <p:extLst>
      <p:ext uri="{BB962C8B-B14F-4D97-AF65-F5344CB8AC3E}">
        <p14:creationId xmlns:p14="http://schemas.microsoft.com/office/powerpoint/2010/main" val="2961363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060848"/>
            <a:ext cx="4600902" cy="4555888"/>
          </a:xfrm>
        </p:spPr>
        <p:style>
          <a:lnRef idx="1">
            <a:schemeClr val="accent2"/>
          </a:lnRef>
          <a:fillRef idx="2">
            <a:schemeClr val="accent2"/>
          </a:fillRef>
          <a:effectRef idx="1">
            <a:schemeClr val="accent2"/>
          </a:effectRef>
          <a:fontRef idx="minor">
            <a:schemeClr val="dk1"/>
          </a:fontRef>
        </p:style>
        <p:txBody>
          <a:bodyPr>
            <a:normAutofit fontScale="92500"/>
          </a:bodyPr>
          <a:lstStyle/>
          <a:p>
            <a:pPr algn="ctr"/>
            <a:r>
              <a:rPr lang="es-ES" b="1" dirty="0">
                <a:latin typeface="HelveticaNeue"/>
              </a:rPr>
              <a:t>U</a:t>
            </a:r>
            <a:r>
              <a:rPr lang="es-ES" b="1" i="0" u="none" strike="noStrike" baseline="0" dirty="0" smtClean="0">
                <a:latin typeface="HelveticaNeue"/>
              </a:rPr>
              <a:t>na escuela que se posicione como</a:t>
            </a:r>
            <a:r>
              <a:rPr lang="es-ES" b="1" i="0" u="none" strike="noStrike" dirty="0" smtClean="0">
                <a:latin typeface="HelveticaNeue"/>
              </a:rPr>
              <a:t> </a:t>
            </a:r>
            <a:r>
              <a:rPr lang="es-ES" b="1" i="0" u="none" strike="noStrike" baseline="0" dirty="0" smtClean="0">
                <a:latin typeface="HelveticaNeue"/>
              </a:rPr>
              <a:t>el espacio idóneo para la ampliación de oportunidades de aprendizaje, </a:t>
            </a:r>
            <a:r>
              <a:rPr lang="es-ES" b="1" i="0" u="none" strike="noStrike" baseline="0" dirty="0" smtClean="0">
                <a:effectLst>
                  <a:outerShdw blurRad="38100" dist="38100" dir="2700000" algn="tl">
                    <a:srgbClr val="000000">
                      <a:alpha val="43137"/>
                    </a:srgbClr>
                  </a:outerShdw>
                </a:effectLst>
                <a:latin typeface="HelveticaNeue"/>
              </a:rPr>
              <a:t>con ambientes</a:t>
            </a:r>
            <a:r>
              <a:rPr lang="es-ES" b="1" i="0" u="none" strike="noStrike" dirty="0" smtClean="0">
                <a:effectLst>
                  <a:outerShdw blurRad="38100" dist="38100" dir="2700000" algn="tl">
                    <a:srgbClr val="000000">
                      <a:alpha val="43137"/>
                    </a:srgbClr>
                  </a:outerShdw>
                </a:effectLst>
                <a:latin typeface="HelveticaNeue"/>
              </a:rPr>
              <a:t> </a:t>
            </a:r>
            <a:r>
              <a:rPr lang="es-ES" b="1" i="0" u="none" strike="noStrike" baseline="0" dirty="0" smtClean="0">
                <a:effectLst>
                  <a:outerShdw blurRad="38100" dist="38100" dir="2700000" algn="tl">
                    <a:srgbClr val="000000">
                      <a:alpha val="43137"/>
                    </a:srgbClr>
                  </a:outerShdw>
                </a:effectLst>
                <a:latin typeface="HelveticaNeue"/>
              </a:rPr>
              <a:t>propicios que atiendan a la diversidad </a:t>
            </a:r>
            <a:r>
              <a:rPr lang="es-ES" b="1" i="0" u="none" strike="noStrike" baseline="0" dirty="0" smtClean="0">
                <a:latin typeface="HelveticaNeue"/>
              </a:rPr>
              <a:t>y de manera diferenciada, y </a:t>
            </a:r>
            <a:r>
              <a:rPr lang="es-ES" b="1" i="0" u="none" strike="noStrike" baseline="0" dirty="0" smtClean="0">
                <a:effectLst>
                  <a:outerShdw blurRad="38100" dist="38100" dir="2700000" algn="tl">
                    <a:srgbClr val="000000">
                      <a:alpha val="43137"/>
                    </a:srgbClr>
                  </a:outerShdw>
                </a:effectLst>
                <a:latin typeface="HelveticaNeue"/>
              </a:rPr>
              <a:t>favorezca la convivencia</a:t>
            </a:r>
            <a:r>
              <a:rPr lang="es-ES" b="1" i="0" u="none" strike="noStrike" dirty="0" smtClean="0">
                <a:effectLst>
                  <a:outerShdw blurRad="38100" dist="38100" dir="2700000" algn="tl">
                    <a:srgbClr val="000000">
                      <a:alpha val="43137"/>
                    </a:srgbClr>
                  </a:outerShdw>
                </a:effectLst>
                <a:latin typeface="HelveticaNeue"/>
              </a:rPr>
              <a:t> </a:t>
            </a:r>
            <a:r>
              <a:rPr lang="es-ES" b="1" i="0" u="none" strike="noStrike" baseline="0" dirty="0" smtClean="0">
                <a:effectLst>
                  <a:outerShdw blurRad="38100" dist="38100" dir="2700000" algn="tl">
                    <a:srgbClr val="000000">
                      <a:alpha val="43137"/>
                    </a:srgbClr>
                  </a:outerShdw>
                </a:effectLst>
                <a:latin typeface="HelveticaNeue"/>
              </a:rPr>
              <a:t>armónica</a:t>
            </a:r>
            <a:r>
              <a:rPr lang="es-ES" b="1" i="0" u="none" strike="noStrike" baseline="0" dirty="0" smtClean="0">
                <a:latin typeface="HelveticaNeue"/>
              </a:rPr>
              <a:t>, el respeto, la solidaridad, la salud y la seguridad.</a:t>
            </a:r>
            <a:endParaRPr lang="es-ES" b="1" dirty="0"/>
          </a:p>
        </p:txBody>
      </p:sp>
      <p:sp>
        <p:nvSpPr>
          <p:cNvPr id="4" name="3 Elipse"/>
          <p:cNvSpPr/>
          <p:nvPr/>
        </p:nvSpPr>
        <p:spPr>
          <a:xfrm>
            <a:off x="755576" y="188640"/>
            <a:ext cx="7056784" cy="1728192"/>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marL="274320" lvl="0" indent="-274320" algn="ctr">
              <a:spcBef>
                <a:spcPts val="600"/>
              </a:spcBef>
              <a:buClr>
                <a:srgbClr val="2F5897"/>
              </a:buClr>
              <a:buSzPct val="73000"/>
              <a:buFont typeface="Wingdings 2"/>
              <a:buChar char=""/>
            </a:pPr>
            <a:r>
              <a:rPr lang="es-ES" sz="2800" b="1" dirty="0">
                <a:solidFill>
                  <a:srgbClr val="000000"/>
                </a:solidFill>
                <a:effectLst>
                  <a:outerShdw blurRad="38100" dist="38100" dir="2700000" algn="tl">
                    <a:srgbClr val="000000">
                      <a:alpha val="43137"/>
                    </a:srgbClr>
                  </a:outerShdw>
                </a:effectLst>
                <a:latin typeface="HelveticaNeue"/>
                <a:ea typeface="Calibri"/>
                <a:cs typeface="HelveticaNeue"/>
              </a:rPr>
              <a:t>RIEB</a:t>
            </a:r>
            <a:r>
              <a:rPr lang="es-ES" sz="2800" dirty="0">
                <a:solidFill>
                  <a:srgbClr val="000000"/>
                </a:solidFill>
                <a:latin typeface="HelveticaNeue"/>
                <a:ea typeface="Calibri"/>
                <a:cs typeface="HelveticaNeue"/>
              </a:rPr>
              <a:t> </a:t>
            </a:r>
            <a:r>
              <a:rPr lang="es-ES" sz="2600" b="1" dirty="0">
                <a:solidFill>
                  <a:srgbClr val="000000"/>
                </a:solidFill>
                <a:latin typeface="HelveticaNeue"/>
                <a:ea typeface="Calibri"/>
                <a:cs typeface="HelveticaNeue"/>
              </a:rPr>
              <a:t>busca recuperar el papel relevante de la escuela pública</a:t>
            </a:r>
          </a:p>
        </p:txBody>
      </p:sp>
      <p:pic>
        <p:nvPicPr>
          <p:cNvPr id="2050" name="Picture 2" descr="http://alexduve.files.wordpress.com/2012/07/group-study-thumb104030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8446" y="3068960"/>
            <a:ext cx="4040352"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12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764703"/>
            <a:ext cx="8528457" cy="5200331"/>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s-ES" b="0" i="0" u="none" strike="noStrike" baseline="0" dirty="0" smtClean="0">
                <a:latin typeface="HelveticaNeue"/>
              </a:rPr>
              <a:t>La </a:t>
            </a:r>
            <a:r>
              <a:rPr lang="es-ES" sz="2400" b="1" i="0" u="none" strike="noStrike" baseline="0" dirty="0" smtClean="0">
                <a:latin typeface="HelveticaNeue"/>
              </a:rPr>
              <a:t>RIEB</a:t>
            </a:r>
            <a:r>
              <a:rPr lang="es-ES" sz="2400" b="0" i="0" u="none" strike="noStrike" baseline="0" dirty="0" smtClean="0">
                <a:latin typeface="HelveticaNeue"/>
              </a:rPr>
              <a:t> </a:t>
            </a:r>
            <a:r>
              <a:rPr lang="es-ES" b="0" i="0" u="none" strike="noStrike" baseline="0" dirty="0" smtClean="0">
                <a:latin typeface="HelveticaNeue"/>
              </a:rPr>
              <a:t>propone los </a:t>
            </a:r>
            <a:r>
              <a:rPr lang="es-ES" b="1" i="0" u="none" strike="noStrike" baseline="0" dirty="0" smtClean="0">
                <a:latin typeface="HelveticaNeue"/>
              </a:rPr>
              <a:t>Estándares de Gestión </a:t>
            </a:r>
            <a:r>
              <a:rPr lang="es-ES" b="0" i="0" u="none" strike="noStrike" baseline="0" dirty="0" smtClean="0">
                <a:latin typeface="HelveticaNeue"/>
              </a:rPr>
              <a:t>para la Educación Básica,</a:t>
            </a:r>
            <a:r>
              <a:rPr lang="es-ES" b="0" i="0" u="none" strike="noStrike" dirty="0" smtClean="0">
                <a:latin typeface="HelveticaNeue"/>
              </a:rPr>
              <a:t> </a:t>
            </a:r>
            <a:r>
              <a:rPr lang="es-ES" b="0" i="0" u="none" strike="noStrike" baseline="0" dirty="0" smtClean="0">
                <a:latin typeface="HelveticaNeue"/>
              </a:rPr>
              <a:t>como </a:t>
            </a:r>
            <a:r>
              <a:rPr lang="es-ES" b="1" i="0" u="none" strike="noStrike" baseline="0" dirty="0" smtClean="0">
                <a:latin typeface="HelveticaNeue"/>
              </a:rPr>
              <a:t>normas que orienten la organización </a:t>
            </a:r>
            <a:r>
              <a:rPr lang="es-ES" b="1" i="0" u="none" strike="noStrike" baseline="0" dirty="0" smtClean="0">
                <a:latin typeface="HelveticaNeue"/>
              </a:rPr>
              <a:t>escolar</a:t>
            </a:r>
            <a:r>
              <a:rPr lang="es-ES" b="1" dirty="0" smtClean="0">
                <a:latin typeface="HelveticaNeue"/>
              </a:rPr>
              <a:t>, </a:t>
            </a:r>
            <a:r>
              <a:rPr lang="es-ES" dirty="0" smtClean="0">
                <a:latin typeface="HelveticaNeue"/>
              </a:rPr>
              <a:t>es decir</a:t>
            </a:r>
            <a:r>
              <a:rPr lang="es-ES" b="1" dirty="0" smtClean="0">
                <a:latin typeface="HelveticaNeue"/>
              </a:rPr>
              <a:t>, cómo deben de ser las prácticas y las relaciones de cada actor escolar: </a:t>
            </a:r>
            <a:r>
              <a:rPr lang="es-ES" dirty="0" smtClean="0">
                <a:latin typeface="HelveticaNeue"/>
              </a:rPr>
              <a:t>directivos, maestros, alumnos, padres de familia y otros actores sociales. </a:t>
            </a:r>
            <a:r>
              <a:rPr lang="es-ES" b="1" dirty="0" smtClean="0">
                <a:effectLst>
                  <a:outerShdw blurRad="38100" dist="38100" dir="2700000" algn="tl">
                    <a:srgbClr val="000000">
                      <a:alpha val="43137"/>
                    </a:srgbClr>
                  </a:outerShdw>
                </a:effectLst>
                <a:latin typeface="HelveticaNeue"/>
              </a:rPr>
              <a:t>Una gestión con bases democráticos en la que la toma de   decisiones se centre en el aprendizaje de los alumnos, con corresponsabilidad, transparencia  y rendición de cuentas.</a:t>
            </a:r>
            <a:endParaRPr lang="es-ES" b="1" dirty="0">
              <a:solidFill>
                <a:prstClr val="black"/>
              </a:solidFill>
              <a:effectLst>
                <a:outerShdw blurRad="38100" dist="38100" dir="2700000" algn="tl">
                  <a:srgbClr val="000000">
                    <a:alpha val="43137"/>
                  </a:srgbClr>
                </a:outerShdw>
              </a:effectLst>
              <a:latin typeface="HelveticaNeue"/>
            </a:endParaRPr>
          </a:p>
          <a:p>
            <a:endParaRPr lang="es-ES" b="0" i="0" u="none" strike="noStrike" baseline="0" dirty="0" smtClean="0">
              <a:latin typeface="HelveticaNeue"/>
            </a:endParaRPr>
          </a:p>
          <a:p>
            <a:endParaRPr lang="es-ES" b="0" i="0" u="none" strike="noStrike" baseline="0" dirty="0" smtClean="0">
              <a:latin typeface="HelveticaNeue"/>
            </a:endParaRPr>
          </a:p>
          <a:p>
            <a:endParaRPr lang="es-ES" b="0" i="0" u="none" strike="noStrike" baseline="0" dirty="0" smtClean="0">
              <a:latin typeface="HelveticaNeue"/>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5" y="16559"/>
            <a:ext cx="5616624"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0583" y="4872237"/>
            <a:ext cx="3123336" cy="190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https://encrypted-tbn3.gstatic.com/images?q=tbn:ANd9GcROrafqCYK-cpq5Awu52pp-Q6OKeNHfeG6JX3X_h0vjXuMHkZ5sW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4797152"/>
            <a:ext cx="3024336" cy="1903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986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323528" y="-11119"/>
            <a:ext cx="4680520" cy="424847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400" b="1" dirty="0">
                <a:solidFill>
                  <a:prstClr val="black"/>
                </a:solidFill>
                <a:latin typeface="HelveticaNeue"/>
              </a:rPr>
              <a:t>Innovar la gestión </a:t>
            </a:r>
            <a:r>
              <a:rPr lang="es-ES" sz="2400" dirty="0">
                <a:solidFill>
                  <a:prstClr val="black"/>
                </a:solidFill>
                <a:latin typeface="HelveticaNeue"/>
              </a:rPr>
              <a:t>para mejorar el logro educativo </a:t>
            </a:r>
            <a:r>
              <a:rPr lang="es-ES" sz="2400" b="1" dirty="0">
                <a:solidFill>
                  <a:prstClr val="black"/>
                </a:solidFill>
                <a:latin typeface="HelveticaNeue"/>
              </a:rPr>
              <a:t>implica</a:t>
            </a:r>
            <a:r>
              <a:rPr lang="es-ES" sz="2400" dirty="0">
                <a:solidFill>
                  <a:prstClr val="black"/>
                </a:solidFill>
                <a:latin typeface="HelveticaNeue"/>
              </a:rPr>
              <a:t> que </a:t>
            </a:r>
            <a:r>
              <a:rPr lang="es-ES" sz="2400" b="1" dirty="0">
                <a:solidFill>
                  <a:prstClr val="black"/>
                </a:solidFill>
                <a:latin typeface="HelveticaNeue"/>
              </a:rPr>
              <a:t>la organización escolar se oriente a los aprendizajes de todos los alumnos.</a:t>
            </a:r>
            <a:endParaRPr lang="es-ES" sz="2400" b="1" dirty="0">
              <a:solidFill>
                <a:prstClr val="black"/>
              </a:solidFill>
              <a:latin typeface="HelveticaNeue"/>
            </a:endParaRPr>
          </a:p>
        </p:txBody>
      </p:sp>
      <p:sp>
        <p:nvSpPr>
          <p:cNvPr id="5" name="4 Elipse"/>
          <p:cNvSpPr/>
          <p:nvPr/>
        </p:nvSpPr>
        <p:spPr>
          <a:xfrm>
            <a:off x="4503440" y="2969568"/>
            <a:ext cx="4608512" cy="3888432"/>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400" b="1" dirty="0">
                <a:solidFill>
                  <a:prstClr val="black"/>
                </a:solidFill>
                <a:latin typeface="HelveticaNeue"/>
              </a:rPr>
              <a:t>Una comunicación eficaz y una reorganización del colectivo escolar.</a:t>
            </a:r>
            <a:endParaRPr lang="es-ES" sz="2400" b="1" dirty="0">
              <a:solidFill>
                <a:prstClr val="black"/>
              </a:solidFill>
            </a:endParaRPr>
          </a:p>
        </p:txBody>
      </p:sp>
      <p:sp>
        <p:nvSpPr>
          <p:cNvPr id="7" name="AutoShape 2" descr="data:image/jpeg;base64,/9j/4AAQSkZJRgABAQAAAQABAAD/2wCEAAkGBhQSERUUEhQVFRUWGRkXGBcYGBobGxsbGhccIBwYHx4YHCcgHh0jHx0cHy8gIycpLSwsGh8xNzAqNSgrLCkBCQoKDgwOGg8PGi8kHyUsKi0sNCwsKSwsLC8sLCwsLCwsKiwwKiwpLCwsLCwsLCw0NCwsKSwsLCwsLCwsLCwsLP/AABEIALQA8AMBIgACEQEDEQH/xAAbAAACAgMBAAAAAAAAAAAAAAAABQQGAQIDB//EAEIQAAIBAgQEAwQIBAUDBAMAAAECEQMhAAQSMQUiQVEGE2EycYGRFCNCobHB0fAHUoLhYnKS0vEVM1MkRVSDFhdD/8QAGgEAAgMBAQAAAAAAAAAAAAAAAAMBAgQFBv/EADERAAICAQMCBAQFBAMAAAAAAAABAgMREiExBEETIlGhYYGRsRQyceHwQlLR8QUjwf/aAAwDAQACEQMRAD8A9xwYMGAAwYMGAAwYMGAAwYMGAAwYMGAAwYMGAAwYMGAAwYMGAAwYMGAAwYMGAAwYMGAAwYMGAAwYMGAAwYMGAAwYMGAAwYMGAAwYMGAAwYMGAAwYMGAAwYMGAAwYMGAAwYMGAAwYMGAAwYMGAAwYMGAAwYMGAAwYMGAAwYMGAAwYMGAAwYMGAAwYMGAAjGIxnBgAMGAnC7N8dpU6ZctIkqIm7DoO/aRgAY4MK6PH1dKjKrTT3U2vBJAOxIggx2xLyOeFVdQBG2/qob88RknBJjBgxgnEkGSMGI2T4glRdSm0xe37tfEgOO+ADODBgwAGDBgwAGDGJxrTrK3skH3EH8MAG+DBjE4AM4Malxt13xtgAMGDBgAMGDBgAMGDBgAMGDBgAMQeMcXTL0y7/AbSY2mIHxxOxXOJcCeqhZm0vSeoy6jKMpaRIBtAtO4g7jesm8bExxnc2y3iwVRUVVZaqB2ClWPKsbxsTO1/jhzkHcoDUENf8TB+IjFJ8N8XFPMXRlWqoBcghVbmYGTEzzX/AMOOPiD+MOXy9epSX6zSphhsairq0yPskW1dD0OKwk2ssvOKi8I9EOEfFeGrTy8gAmkxdSRMBnlhHaCflOKxwf8Ai/Qd4zCmghAKOZIIIkhjFmutvU4tfE88lbIvVpnUjUjUUwRIjUDBv0xbKaK4aOHCMjTermGZV1mKZPXSUUkE73n7hh5SoqohQAPT3R+AGPHfE+a4qc3VTInykAQlwyAExAnUNztHoDhPT8bcaympqy1mVWWDURShiQwZt1VpWINrHvisGsEzTye+4wyyIwq8L+IUzuXWsgInlZTurj2lPu7jecNVYHbDChWOLcLmtTTWyUmDaFWI1wdS7bspJ6/a2MYzwXhjVKL06hBphoRhM8vKQsk8oA0zC9SBGNPG9Wshy9Sm4CIzlk0glyVhVksI3J9YjqMK+G+JvoqsjIdVRmqjn1i4OtgQNiwNgABcmMKk9Ly+BmluOS+qIxFyvEFqO6rJ8shWMWkiYHuG/vwmy3ikkSVRhadD83rysPhv+OEPiXjh10vor6absKmpQAPMBOoFp5mM3QjoLGZFIdRXP8rDRLOGXLinGFoaC4aGMSBZff2wu8XVvqQAaul7HQoKlSLhyRygzY4rHhji9WamXrhGpU0etzTzE1JUAk8qhpgEk7X2w7y/iFjSh0RhJQgyAwMwAsHcW+BF8EuohHDb5J8OXBK4TkGSvUQ1qjDQSVYi2s6VPqQEInp2uccM351NjQoFaYRJ1ki4eAGIK2IIcC59kTg4XnLUnEzTbyWncq0BSZEn7BkgbHbHfjNfTWqMPsZeT2YlmKz7tJ/14YpZjlEafNgOFV6mZCVNcPTqNrABVSrD2fW0EH3bTbfi3HPKq+XRCu7SGuSUblCFgPs3kzFvfgy3iTK0VWk1ZdSi89/tEkCJJPTGc09OpVpVVIZailDadhrU9wd/f74xOpdiMPO5zy2ZXOzIajWSDpJ51UmxIFrkG17rixDCvgtQCm7sRLO8kwLKxAv2AG5wl4Z/EOnUd6ZRmqgsRSpTUYKBu9gqGbQTicpENMYcV49VWr5eXprVIEuCSsbWEiDIM7yLWM2kZXizVaaVVRlVqdRirC4ZSI+fN746YS0vFlDMVF5KlCujCUrIabtTLaSRNnWTcAmCMPuBNCNT/wDG2kf5CAV+ABj4YjO+AFXEfEdVBTCgFmlidhAYwihvaMAyAZFu4xN11noo0nWGYNp5QYnp7wP2cTOMUNVFgPaADKPVbiPiMQKPE1pBydRVwKtMKJJ1wGAnfmIMf4sS3jknlD0HGcIm4tXYjQiJMwKrcxt2Xb19MZ8P+IGrPUo1k0VqUFgPZZWmGX8x0xCmm8EOLW48wYAcGLlQxjSNsZwt8RGp9Gq+QSKuhtJAkz6Dv0HqcAFXPC0fVRPloKUqTJ8zSVeNzMwQ4MHY4824Z4XWmB5sFw2mGKxyEaQim4EAEG5hoOM/w88QsueejmF1rXqLepciop7mL6ZFrzpscWzxTTRaymRFQQodxqLJID/1LYESCF9+E9Rl15RqpxrSkJeMZMVaJpMTCqGQSIDKbDUZMnYziT4B8WvmOG5ugWjy6UJP2Q40qom5khmMnqABbCjOcS+j0pYwumIkFmIm1jAXpqPebbGneDa2rMqjHlcaWQloeQbwAbruJsN8Z6MqLyM6vT2PWPDmc8+jVNUsaitqYEBj9XEMB9rSRMe7uJZ1F86iLOy1ENGGEMytAJ0kxJiZJsBPfHn1DiFagCig1aa3SpTqaWspCtqUMJCmCIgjewEPsrmqrGnm6bOpQcwdib6bidoPUfEdMQmljJjh1OIpYyz1Dw1w0ZfLU6ICroULAHYQO0mAAT1g4T56nVVcvQVqlNo1O8CC5kzM3IYFio6NtE4TZz+LuSpEgsx5C3KNyDpKRIOoECx+yQdsTx4poZ3K1Xy7CqUExIVlbdTfYiC3eNx0x0JR22ZCe5F41mKq5epTqf8AqDRei95BVSGGoXksmnVvJPaca5JBp8xl1R5fKZY09Y1MFj/GQSxtCyekb18xpTMO6lBXKujyvKaS8wIBJFg8HvbfCqlxNFVZ+kEarmWVggmKgME6YWGWJiI9kzmXnh8TXFNJ+g0zXC6VPU6hxOgFywgy4UjuCAI7Qdt8Y4Lller5KJrWCteY8soSQL/zqbjrBI7Y0zYByrVFRKpZmREd2NMgghQJ03i0mLk3GHvhjOUjQimmgpCMIIMhQR0BuDt+IuF19MpWa0ylk1gp1BadKq/mVTUcABqYXYC/PB9pStxtawuDiyJlqRIikgYwLrZgqgnQNu+02JnCU8RRsxmFNTy1VyCYRRUGpjqLG5Mh0tuNJAwk8QcZbyhSoFabCab1lIJdQouDbe2qDv1w+cIJLCF1Sm5yi1lrctVHN0kWpoqBlqKPLMhpqI1Q6QQIkaPu7jE/jmZ1Jm9Jmaa0xB/mWBBHX6zHh48OFSHpu6MDqhjYNO9jHpPr6Y7eEOOVqFdKFRqkO1NXW7NdgVKy0E2BNpj3YpHTjES7ynlno9HwAHP1lVw45iUI5W6WKntMyOu2NOEcHr5bOUVJZqVTVc/4UblaLavUSIGGz5lQtTU5VX5GEMHjSaccgkmZ5gx2AEb47vXf6RSldQpqXbT7QLjQIB3Ea5/yiJnCHprWXsPayskrP5ikuTref/2latrF9hUJ+e0R3HxrX8P8on0R69KtFR2d6xUFyrFgQpWJJQbHbmYwcKfGVCtm8oPo5dkp1KrV6WllcMzSsoRJCrLdrTfEbwlwr6LSFRDUWq4BLqdQuRyugMwSdyD8zhl1kYRWe4uqqVjekaeNqdKuMkULq7VDWJjy28pYDNDSV1nTpBj8YtHhTxcMxnszTFJwipSYObdDYg782uCN9JxSs2HOutUbVUIgFpWdJICgMZNz7rnFx4X5OWCr5ra5UVOnMQCzEEgaZhQBMbYX0trsm/7UM6mlVwTb8zLyGEmPu9P+cUXxLxLyAlOkrVGNYeQ1MalQtdlqEWAEvCnflww4znmZKfluVWppj7JbV7KXHKCLkRqgR3xIpU11BVOlhz9DKyYXmvAuZG33BtlstemC2XLZmri8amLBSYIQxhPaBs63JsSIJa8joSRvGJ/CuGolQuxaaKgl2vuG5d7KBBgdCuKz434pUyNI1qaeYqN/220rGq+pGIYnmgaQB+eKn4T8R52mKuZzdZky7mWpGAGBMkprupsFHU3wyrM1ldgttjFYZ7EOOCrzZd0qC0rB1DaTE3EEAiLesRhtlq2pQfmOx6jFV4Rl1NZa6NT0NTBApmQ2skzJENIPQDYYtOUo6UC6i0dT6mcOw+WKbXB2OOdV+mCpVG03wtr5i8df7z+mLxjkq3gqXifwNSrvTq02NLyzrKotuUDSUAgTaL3PwAxnPcOGcopTb6PGl3GliyFiU1KSbr7TSQbSNt8OzxmkDepTJG6hgWJE8oWZJJtA3tthNkz5FDQw0rpZSHRQR5lNLmY2aQYtvvY4mSSLQbYlo+BVgCuildUbBgX+whVQLbkEk3A2nEPivgvLUlWvRBQU3iUYguQq6iAdUmSWt0BEYsXE+KpQiXn6xGGllF0pwXDiRBHNcH2T2nELh2aaoVRSA6uopknUTzF9ZAiCA3e4PSCMJenDihjTkslYo8MNJpUaVqew6MyeZHTyyCrERsNr2GO/HfCxzdEU6TFWesSbMEKqh1uyFQbcijTA1G2L1xDMZapRpIfpFI0iGRvLYsDHUAGZ69/jONK1QOFdPMdKbAu7KytBBDwsCywraQOs7jGOUdHmTyKrqSZXeDfw2yP0UBHDsZDVUYSSDBXrERGk+szeYQ/h6uXzOWfJ1CFZ2FVS8oUgsSB3hQseuLal6jU0R2RryFU0yptIqaogi+mCZnpjOTyaCoBSVQifVUgu2u4qER/KCF9DrGKStnBan/OxqUE9kR+K1YoUwVBgVGKnbYqBHYatR9BirpxKt5iVKnkj6uoY8xUZi0NrYK5JEhAIUGNQgbCy8YU/XGkCTRCqoDFeWJeCu7GVAHpaScY4T4bTNaiXUOGJZGRgwMmNRDgtEESeoO2+DoZuFaXL/ZIbOUVJt/8ApWeJVh5dOk1QOjOVfWzM4eSQ4vBQ949RFpvPhgEK7MqqS5nSABCBUBt1OnpiHxPwvUy6KadRBcLrAYFegks5Gm0ANMNcG5B6cKBptpZ2ZGMLqPsteR35vxF98bo3wjYoPZsVatdeY9hJneHIvEaocWI8xCW0CGZTEgbS1Qf0ntiB4uy6JVUoqz5KwYsZMXG9gACT2vOHPHcyaddqiaQ5Zk1EaiFVlAFw0CZNh3wq4jl6uYp6kek9SmSRps0BBK6SogzDCQbgjrga1wePUyu5K5N+iXsKFyZ06muTO8MIO5Mbz0PebYUU/CFXOZwslQIqqJfcqQLcp33tPYkbYcZHIvBHk1MvTUkuwpMec7GLTJnae/TFo8PVKYdUpECzzpm8kFTe5YEVJ/cc7qPFqpnZDlI1SthJqGTtwzOIG81su/nERytqUsLErJADEiCTfcHDTLqwlnMsxk9QABZRe4A273NpMbUsmqaiqadRloESf3+vvxnq2imzdr+7abe7p6RfHlup6+3rNNXCyvmOS07iSn4kps1SxK1Aq65MDWuhF+Ilv9XrFbyDEAuVVlYgKSq9J0kTf3ixk9cdeAr9Iq0lcjyqJVmCgxrf2ZK/aJMXtCbAXNszvDqYQ0qaiNF4Yysc1Mx1JYkzM36zj1fhp1qGNksImvVCWYlbymXL6TpGgOCRqQEhWEncHpHvnFmObp1PMreVySqLqZDJAPMCCwA0lSeo0m0jCnwT4hqcwVA5ICq+w66C1xsBB6lUHbEnieZSloyqSxRQItqYkS3UDUVn3+Z0jDOmrUPLF8i+oulLM59hX9Lr0qKBdOlHFQDTLXaSJ3NoHSx+ThPElIkmmGcmeQKxgtuPN1ABQbwVkSRANsK8lXNRSzAqSx5CRKwY0mCRIM7fzdbxnNPpKLD6STPljmAAmw3E7TuL9cdOdFUU58d3g4VXVXOfhrdv2M5uuXlnKDSoAUsVo0wokA7yb7wzE7C2E6eBqucZamcrU61NvrEGXqEJTQidVQuFIGk+jSO21l4HxGlRgjJZx2BJDNoIQn+QFrAHaZN5m99MhWak5HkZqrSLFjTqCldm6li8G5J2v1xkfUwxhNJfr9zoV9LJPVJNsfeBuF06GW8miTpRnUSSTBOobiYIMj0OLTlXgkd9v38QPhih0M/URw6UXTUQBTZlJKk+ydri8G8Qb9cXigTI/X3fv57YdTb4sGyZx0Mj5vMQx+Fp/v8Av8FubzBJNNTzNeo38qnoLe033C/bHTxBWNFXqqFMbCQBJYLJkjrc7dffhbR4lTSIGq92LUyWbqx0vud4/KMU62111pQ5YUwUpZYx4XlA1QACKdLTqA/mAGlPco5j/T2OLIxxQ8txGpSEUalQLchalPWN95USevXEyj4urLZ0pEWv9ZS+HMrDb1xkourjHSPnXKTyTPGlBfJUaVk1ANh/K3y23xV+DUKL5Yk5emGBddMTcnSOYktBmDfa1tg64lxcZg0g3loFqByTWU30kARA6kXwo4hmaNIaKThgJqvBDRNlFtheI6AjbFLW7JrTxsWjiMN+Sr0OMU0IpqlR4kKdW4VoG6m5BHQzbFoTgmrLTDyRqI1H2T7SCCLA3k3O/oEXAOHaalOrWiIaHvpZ3QtrC9Oo9DAnvds1mSrirBan5flrpEkFmE9bk2B22BHXCurglLRHbb6/6++BlNje73K01ErSGhQzEqgklLu0BuXleACTqjbrh5Qp/Rsr5hIBICgCwUmFm/cRJt7hjehSEBWRg4SApVpnm2sZF+9tQnEfjuaYZekiK2sFXINN5AUoWtp/p9JBxngrJ41rHH3X23LycE3pf83/AGFFLNMqhJbUG1a6ZSS38wK1Ba9pFhHXG1DiFVSSauZLGxOlZMbSRUv+/jw8S8UQDNUyCRVTksw5lVBIDAbMN72nbHnfGcov0hwqrLlXnSB7cEj5kjHVq6R/0y2/T9zP4kZPdHqdfirFCrtWZWsdcDfoYrddoPpjGYzmmkzhgFIAF6NjI0mPMJkEg/6sUNfDopUGq6SKpAZAoGkIfa1ReWWOXpq72F3yuUqViGb6sD2RAJMkG4KwokbdRvG2F31KlqVk/wBNv9kp68xgjCZ+oVZ1XXqkm41LzVTcFbSCTudovviJUpJUlGywJAa4KlgQij/xgjvv1PriycM8NvUpMTXZKVyCFALe1LW+xcxEdTJkQuQ0TJTiBeCf/wCLNEgD+ftGNkJRjFdv1OfZCbllECjUSkrFHqiDemwciA266pg3nqCYwxzOaQy7U3ZUMGo4UqwMA/EkqwNu8i+N85TrPQL+dqpsXQhqT02sk2mTfQADA3OIDcYyzUHXzqCuQrf9vQsgyQrSA0DaCfTEzcZprPYrCEoyTwWWhwbKlARW1vFwlVTfrpBPeYwp4giqj6aTERp59BYEkiORoII9AQQb3xVa3FcvqOqrlDJOxa53Ispv3ww4T4koLVC0alJnaeQaypiSZLBVXv6ATjntJryw9n/g6OnDzq90RPBdZ0etyuaZOpmKGzExMDeRI0i4gWIOJvGuOeTqq8hhYGgMWqOQYDFrIiyTHfDjxpxSgvCxRVw7VWRLAjUwbzHYg7AgE392FJ4aanBXraqj1FMFmYn6unUHKJNhEE7zov2xshRsssh3vhDPwL4fV8hSqU2PmhmD83skMYCz2AEA2IYg7yO9PgxrghG1VKmptR9gix1EAagphVAkx6xiseD+PutOrl11HzNDDSYIA5akamABI0jvzTffE7NcUQmTSzYOkKIXSNIkAcriwk/fhHUyVU1EmqMrE2NeIeGcxTIqGkKswGSjUNIKFm8aZc9LRtexxCo5CjUNRVeqHACODK1KWo+xzSRqiQ0kNEbrjTLVqi+wmcH9X+6ofz64YHzXBD+aVNiKjqZF7dZ2+eET6yMouKeCfwumWrGSuce4e9BeXzGVns4YiLQKZ0sOZiSZ2MD1xtQy2mhlEkl/p+mo4YkMDMjf2QRYG0Rh/wATZhRqatXsHZ1XZT2pG9t/QHHneTpqtQQ5WDMAjTqIu1gZ2mevrjd0Td8MPDaE3LQ9j1bh+WU8QYBFAWnrEACDpS/u5m+eLVTUgj9+n5fvrQPCvGw+aqNDEeXTXUNhsLyJM6d46bY9Fy1QMJ937/HGn8onkh1BJM3/AEva43j99cUZeH0tbUTSKsnKSCgDaSOYSQYOpdxMzvi4Z7NeWSb8sfaH6W6fIYpNfimnNVaiqY07mDuKZPX0OIsojckpFoWyrbcSNnaGVo+YzpVApVBScqiEq7LqA5WJNgCfhjjleM5A2TMZhZsBpqiZiNjE+vv9+F+Tz1J61Za5C061ZahOv2QE0FJI6wRPYzY7cuC+Hm+meZV0GitUkkQoKiWTSIhtWlRKi8n34zPoK4vG/wBS0+rueNP2LBQ8Q5IkBa+YJJjSBUkwCTvA2B69MR+JZk/SR5CvpqU6yxUaWeqqAISJJVR06QWPrhV9Cy4rLUoVVLVS+oBiQutZeFYAIJOkAXGqMHC80vmSqAu2mmusuZL7sIqLEQB/q3nFlQqotr0I8ScniWC28Kygy6a6v2VUGLL0soO0tBJJ3Mnth9w7hNFqenzQWbmIp1AVU6pGkGbKYUd+2K1UyOZBI0Uo2jVVHzmoZxEPDapPNlqZ/qPbsWOOTVdGLbnu3/ODfKptLTt80W08Gq06v0hnbMmmumkigKZcgMxMwYEn3Ta8Yj8YbNsVJ0UVkopCywLKd7m1rWF9O2EFLLVhYZemOkB/nFu+N3ydWQxpLI5hFRxB/D7sOn1VTjpTF/h55y8fVHfiuTarRUWeogkFgOc6YYmB1BPxjrjznxBzVqVNFAby1Bay6tTatQMAQBYH0a98ekaaqI9RqekKpYk13GwPdN7W+Xv8643wyKpYgCZLXJXmM6ZAkwT0jYWHTV/x9crISi3tnIu+ShPKRceGMtNE+lEAppRQxVQ3LAqQzgsSJExAg4m5rjFIoAlRVJIJ2IK9VIuNJ3jrHrGFXAcuq0SdCOoGmDYaWYDUCRIg32vJ64MzmcqGRKlF1aoUCCVYkuJEw1t9564R1lFni6km8Y/m4yiyvTiTwWKl40rKDJoOBGwZfwJA6RbE/IeMLXpUxt7D/jNMQPeeuPOK3F+Gk3Ff1PlBjt1/e8euOa8T4cTvXP8A9UAffPr2xRTvS3T9h3hVS4fsy++KM+ucoGmGCMLrFZQGI2BsZAkEbX63xTqvhusZGpGSQbdIgnpdel9wD3E98hm8i0BTX5iVBZSASBJGraQL/LG3FuLZQZesKJqGoAUZnmEmzNzG5APQdfjhila2nKLFOMI7KRSMnQSp5ogGablCAJlXUgi9uUG97Tvvht4D4S5zKv5bGkph2AtfoDadhIE27ziPwzLrKikut05tam5EqBaJAEkEi5lSNsekcPytOhTCLYC0wR07sAJ/AAeuN3WdW64eWOW/gZqasyep8EHxV4dbM/XZd1JUAGmLWEzcCdV7qQDFrY78IrJTyL5Cq9NGqrUAfUyoPMkCDUQHWDFiBfYmIx2ynHaExXyxZ23qI6zFgADKtHx798a8Ty+TzFRGerX0KCDTJBmbjmDSLgdb7ThML8xSyi84POcCF/AFfLGagpvNOrp0NJ1aIAGpRBvqF5gHtip8fqVAuum9VNL+WeZgAxpK3s6u4No749VTOqtB6TVTVAaaDOaepAPZUtqlxMiYnTaML+K5GhVUltL3BK9HKghSf8SjY7HY9xWfVf8AYlPdP2IjV5crk8yo8bzOZqF0Z0pDSIFRgqwsDY8zEjUY/DDoZh1OY0vUYLSp1F1OxtoJLXNpPQW2Awu4vxkDUlBKi0w1hICmJBLr7JbpI6DHHL56rDHUfrBoaNiCIiBbsPTtjcqopZwJcmyz5et5lBQVVidAIjroBIPvjb1wuSiQ0qpne4Bn3i07fhviXw2qwCKVMKwAIvYUyJttEi2++MUcvDQrMJMmJtPbr069r40UJLLKTYx8LUm+kFiZLRIJETvYGZsT+xj1vh9WwFtrXJ2/D+4+PnHCsu4KhW5tgGuSf3B+Bxd+FUaqxJkkgkxH7t+eK2YkttiEY4zRJaIBDe0Os/nb93x5pxSVrVkUxKLuREyBEmwtAnHofGcvUYFgoI/lkKbdDzHV2+OPOuO8M1s5qLGwut4E2lVuJ7WwyqLktissZ3EiZhqRYGmJP83MdQNijA6RcCCCbdMa1PE+ecsr1hUQ2AYC0kbEKGsLfPGVyqowXmPaJgDeN+vbrOJeWpqt2ExNoPa2yxYe4Yc6m98bkaiJwzIhSHJLPDNJAvEiLCR7/wDnEzhgSpWoDq2oCLNBsHHUEEAgzaN98YfIEamUMKcQNyFkdCwk6jM/PEvw9lAlemUOoqSwnsFkrMXtMn/L7sUnFy5XYlPHAxzPGHVcvpeouvMU1Yh6hJDwsbxAt64U8T4jmwKhGbfSnmCzc3KzAbjsBe+O2ZypH0d3C+Wv1hJJsad/s3EGCD3JGM8PzKVJdzNBWMGoqqSo2PKDqEkg7H/NJIwOEFh4G6pHCpXrMaflZioQ1NZlz7SQtS02kkG8+0fcOuSzr+ZRp1KlRw9Rgx1vcBEP802JJ+Ppjlls+rq+mDB1BnOhFltgVAKowBBWegPTEThVavmK5qUmFKirSmkAI2mwcgi5AkbTaDiXCCeEl9CdTfcbeE+LPWaktdndSoLS7wx1sbgmDA94iMbcTpK9SQ61JLECH5b7Dafxx1yWmiaJpwqxUI3ABLEgBjv6TOOGnynJQeZJ9o2HtXHtWvYb9caKPK9hclsMA4p5epYAQIF9XtqTFyLjCXjWULPl20sGapTaTMDTS2sJAJEzGLJnswXybaio1FRoA1CN5BX4bDrir54NXaClSQBzAVIi/UKANjticapPJHCNcr4bSpl8urBkcmsNYQgu+sFKRB25ZYE9iJgCV3D/AA8EZjmFcAKoCpvqMGG6gLJtbfbDejwtqdOPMdVJB5Q8nTuRy7+oE+oxxq8apIz/AFVQ1G1IazK2vRbkDM86SN5GqS1xvhbqwxsbZJYOPFqAVsqrs6UlZzoAPKSqsAFA3bv13xt4f4etQVkf6sVfMZWIFwC+kcwvcAbi/XEVa5r1S7IJJsP5U2VR6bxf574e8Qz4pmnVCebop000gwq69Qmbn09Sbxvi7hukvUpnlnHw5wbRUIQSxBB6ruDpIBuDEenrGH2YzFEsW15mkSY0qxgN7lbabdMdf+pU8uuYqCkkUwRTuVLFXW5PY65sLaTviv53LRRV3bS9RiCDaytdoudiq2kywMYydTGvqHnfYdU5QWx3PiLJ6wgztdWkDS3mbkwL+z8T3xMXiuXUFnzdfSt2JLwPfF/l7u2Kfxfwq2by58qmFq0yNBkDzRUYchvMydQ1RF5icZHCxWpZegz0qAAV80+oam01WTShAho06yJ6giQuMz6KKeHJ/Ub+JljhfQu+X8R5KosirUcQxLfWfZA1b9rdOvriU3EsvEUy7OwlVPmCTBAuTAA6zikBcumpVOladKqumftEqBO8kiZPXvhgmXKilWBplTWFhcgHUIIjYyPu64uv+PiuW/qUd74Fmd4OWdmYKImYjrseomZtJ3+XNuGkEbg7ToMdYm2G/HuEL5kFSADA269Itf54kZHgQg3I2+0pA+e5vjrKvCMrkJPoNUuCKxUf4UaLADoe1vuxYOC5SCJBqH1XqL956D44fcPo00SHcC0XB6deWBtf4jE/LZqmYKtTM3m8H3X995wxbLZFWyTw0FBqAAMdBBE79T+/hh1lc2dQEz3t6/piNl1m5NMHoApbv6YaZOlHVT7hH73xkskvQvFHGvQAMzG5uPX4df3vir8X81Zh1KHoApAFu4+/3Yf8UQEEEHcnYj8On98IcsihWkEG5IKgzBHe/wCP54dRsslZ8iGnQdmnzLbaeUC/W3bGufVwCDMm9gGncxdY+N8dqlJGJ5J6SVX5Tf8Af3Rcx5KaQaRZmmFUam9TCiYje+5HpO2dkY8ikmyLSqs3LpYoOhsv3aSdp736Y0yWcFGqs07QRpUhV5pE3ud9zOJQUTIy9a83FM9/X8tvmMSTmlRSz06+lVklqZEAXJJ+E9sZXZU/6kMxJdir5xK5LBirIokkSRGkRsd7xY3JgThY3AnLayjBtyNI1b++R2+eLga/nVFaCiAhaYblLtF6jDoBB0qdhc3IGNauS8urqJDmJlZ9ppCqBPURy3uFvvjl2dc45Vf5V6938CSq/R65U03esVaJUq0Hp9oR1nbpjTL8PqUieZ+wEtBHQXHb7O2PVRwNKdIa1mqZLkkgST7IIPSQNr798RfEPCEpUdSroOumvtMTzbtzHYj92xR9ZZjUlHYs1goS1XcLECARJQmeZrknqZ/DGKGSdpAQ3vcbgQOsWnFv4fwvVRrVSDKkESdR0kDoCQftXsZ9RiH9KpUqtN61RKYZWTU5CiSAfaNvsHfucMr6x+IoSikmRgT5IeTqEABuUlWANtiIuB393wxh6YY6kOYBsY1kr97C3rh++fyzgEV0YDZtSgWke0BHpv0xxfM0WFq1Cen1qkwYtvH7j39RSh2ZXzeggzMmFZ6gANy8n7hJA3x1yvCwB7RAP+I3k2Fx6feMTWpUJnXSHW1RBsLCdXqMbqcuYirTBtH1in7pN7D7sM1QXLXsVeWb8HylyVV6fQlmsZIgkQPX4G2M+J8rSoZJiNOstSNpJ0h1I76Ad4Jw4yWcoiAtaj2PMgtHqdo27z64T8UyFSqawnWj6/LamvmQC4OuFYMR6iQYFxF8srIxknnuW4Qs4zxJXejTD6vMNKpGkyhNJVIiJMvcx0xYs3Qp1NEy6gKqxBlRMDaY062Ox9nFdqcBTWGNSrT0gSDQrTKzeYAiTMdI3O+GNXjFIlShqu1OXBpUXCoJ5nLM1kSmIiJI1ARqxyrE3NaeM5fyNLnFRWH29yH4yq1KqiktKssOHa4dGYC06iDbpAi99sVyjw9wgV0BbZeb2VJ5ljuT8QZPeb7m0p1XPmVFDkFxFN4gMFIKiWTdbmQZHbELM5GkCAtKiVFidNcmLc3N3+Ix0vErb59xWH2KqnC2YjlLMoElnA1RaQsRsYi5PU92KVlSm4cpq1KQAwmwIJkWIBO/oMM61FAIFv6KlttoHp1/TEmklJl06lWdwQw6npokx0PW/pFpWVtYz7ohKS5Qm+nCqxaSpJ5WI6dttvWOuGfD8i7ey9rR2M/HbYe/EmplEWSrp0I5ahg9hCD0++wxF+msJMhkBgtBU3HZhPbp7p3xdWqT2ZDi+6JjcFqMADcGIJj4G5PrfDvh/ClpxE3Iiy99pHwwhyvFjBY6GO911GDNoERthzw3PSZJTTEwqkT6z87fpfVluOzFFsyuTcC/5W3/ALe/DPK5eLnf0nt2OFeUrTFhA9CIiP0/dsMssxFgLe/bp+WObbnuOjgh52hqDSDBJET7za/z9/phc/DVmVpxv0A+8n/jDvMrO3Qb/wB/efuxFbKf5vdJ9ItMzE/di0JYRDRTONgKxL6VCjUdxf1sJj93xz4BlCNVaoCGqQAp+wkWXeZN2PqfQDG9SgK+YZ4+ppMAo/8AJUXcneVU7A7kbcoxPqV47/23/IfuMcrrurcvIuDf01GPMzc1fj+/+R0v9yHxZULBV1QoVqjDTqSZXQakD2LkrMSwTeLNzV7+/wC43/fceuE/FeN1KFaoKYp62RUIqEAEKxYNBuxl2FrQL4x9LXK2emPOH8B/UYjDcTplatbUpqZQwsw5ZC0EcoUtMwSdvxGO3DeCVqsOiodDASlRyQem3pHfEPj3iXMFkqZinQYq1lBWDypcgOT6fP0xGy/EjXYN5eUEppsxUgMxaeXc3I9w92Nv4OzVjGy+K39zmYj6lkr5PPUyP+6QBvrqevTT+fXEvMcPzZUBmDjUo0s1URJIBOpBMGbj88JjknVS/lZaopliQ9RoA3vG9y3U2O+M5XOsghMvkmIudS1Wi0AHUN+/qD2xZdFZLKw/r+5L0+v3JtPNZkebzIAqXHmSGVRt7EWBtP5YrHi+i9XKsWagopFagGuWaDGhfUzMR9nErPZ1hWbzMplVYtT2kL6AWuDEmLCMdOK+ISchWpouTUaGsjHVzQCBcXPQQbgYqujtWJ44+K/yyE4+pN8FZzVlG25TJHMRMiSe8C5w4o8eyRWHzuSRrgqQZBBjfWN49LHFZ/hlmGNMiNQBE8hgTFgRaet/+bXWydNzLU0J9VBOw7j1H72yTsjXY1KOTowg5xWHg3pcT4eP/cclHbkP41J/4wvyXiWhmMw9FCjlSR5lNlKN6rzFhM+t++GS8KpHYKp7hB0+Xy/TDKhwqmt5vMyEG/z/AHbC5WQsjiMcP9SyhKLy3n5EJigtpWSf5fX929MRsrxOmqulRVigGbUykxNVgYtYzAAEkye2Hf0GhqBJqE+5RMe7p78R874djWYUq40urKXRhqkzBDKSQskG8XBvN+ln4TbfH1FdTFWRSiQqnFKJA01qg3lVqPKwJII1dhY9Zte2EnFKVB/OXzCxanVUO1R3UEU5LaZjYzHoeogyuK8OaVC5PL1QggHz61MmVAPK1IgN11gzIJtJwk45ks7VQ06WUytBWDKW85qj6XPOAxQRq6kj5RboePX6o5/4WzPBK8GcFrZh9esZesac+ZoDmqpMXVjpQAKgtMgnrixcQ4TmqTAGvXqg7NTy1NiD1m8iLfEneMJv4f8AA62QZGrVAwapphSxCq4g3bprCnYC2L/W4d9Y3LVIbn1LUIhj9kC0dTv090larsj2fyHvVW8FeHCK6ldVXMOrSD/6ZZERYidj0MYmvwUwYr1tQAPNRAWTIAMJ37Yb0suwOnTmImJNVTYxf2ptvGJD5ZmHsuLsL1StujSs9QAOw+WJ8Gv+1fQjxZ+rKrxThNelRNQMGCMNQ0ySsw32VMAQZBv7sV/N5MZwVabDyqyQAwMh1IDK0TzI0yAbi998enBXYMtWmugiOV9UyYMyB78VnifhlkZSgLRIQiZE7ofSSSp2BJBsbVlSsZr2kuCysafm3R5i3DnpNoY3EMdpidxNnBMRB6wY62PgtVkIVQSpjVKjlP6kdDcYdZ3hYzCKKilXHssAVYG8Msj02Pr02h5LKt5nlvHm/YqXiqoOxA+2OoHeR1GNXSddGx6J7SK30OK1R4Ldw1rRM9T+v9/U+uGuSp80kd7wPT9B+GI2Ry3KraSJ6/n+/wBMNaaQIwy2eeBUUYZMbacYwYQXFjcEQ9WAHQaQI7QBt6Y4t4Zpndn+Y/TGMGM7prfKGq2aWzNf/wAWpTu/zHr6YxV8JZd101F1qYkNBH4W+GM4MCprXCJds33IX/62yH/x07+yD+IjBW/h3kWEGhTP9FP80wYMOUULbOVT+F+QO9BD/RT/ANmAfww4f/8AGp/6E/24MGKOuJKkzc/w04fEfRqUb+wn+3A38NOHm30al/oTr/TgwYjw4ltTJGU8C5SkZpUgl/shRHugYnf9Cp92+79MZwYq6K3yg8SS7mf+iJ3b5j9MdE4Ug7n3x+mDBgVFa7EuyXqdhwyn/LjP/T0HQ/M4MGGeHD0Kan6mr8MQ9x8cRm4JTP8AN936YMGKOmD5RZWSXc1bgNMiCW6dum3TphqiwAPTBgwyEIwWIopKTk8s2wYMGLlQwYMGACLnMir3Iva4xBq+HKLG4JHa0fC1iIEEbYMGFSqg3lrcYpySxkaZelpULJaLSxkmO56nHTBgwxCz/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3076" name="Picture 4" descr="https://encrypted-tbn2.gstatic.com/images?q=tbn:ANd9GcTN2UlLADjnXmrhezZjG9m1qiQM-LAzEbq_jhXQSymyi-y9Tq2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4437112"/>
            <a:ext cx="3879577" cy="221598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2.gstatic.com/images?q=tbn:ANd9GcSYbp0tRjt5Mly3CHhu04C5Gkk12gz-inHXrRRBIa7gxEfm8yg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8588" y="42862"/>
            <a:ext cx="3098216" cy="3098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725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0.gstatic.com/images?q=tbn:ANd9GcT3IxFJ_Hh2jTIZvNVKdWXhraV4BvJovECU1pNse3f0-TIfbkyZ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66177"/>
            <a:ext cx="4608512" cy="3191823"/>
          </a:xfrm>
          <a:prstGeom prst="rect">
            <a:avLst/>
          </a:prstGeom>
          <a:noFill/>
          <a:extLst>
            <a:ext uri="{909E8E84-426E-40DD-AFC4-6F175D3DCCD1}">
              <a14:hiddenFill xmlns:a14="http://schemas.microsoft.com/office/drawing/2010/main">
                <a:solidFill>
                  <a:srgbClr val="FFFFFF"/>
                </a:solidFill>
              </a14:hiddenFill>
            </a:ext>
          </a:extLst>
        </p:spPr>
      </p:pic>
      <p:sp>
        <p:nvSpPr>
          <p:cNvPr id="5" name="4 Llamada ovalada"/>
          <p:cNvSpPr/>
          <p:nvPr/>
        </p:nvSpPr>
        <p:spPr>
          <a:xfrm>
            <a:off x="1547664" y="35884"/>
            <a:ext cx="6984776" cy="4104456"/>
          </a:xfrm>
          <a:prstGeom prst="wedgeEllipseCallout">
            <a:avLst>
              <a:gd name="adj1" fmla="val -54454"/>
              <a:gd name="adj2" fmla="val 38196"/>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600" b="1" dirty="0">
                <a:solidFill>
                  <a:prstClr val="black"/>
                </a:solidFill>
                <a:latin typeface="HelveticaNeue"/>
              </a:rPr>
              <a:t>La nueva gestión educativa promoverá condiciones para que la escuela sea atractiva para los alumnos y apreciada por la comunidad</a:t>
            </a:r>
            <a:r>
              <a:rPr lang="es-ES" sz="2600" dirty="0">
                <a:solidFill>
                  <a:prstClr val="black"/>
                </a:solidFill>
                <a:latin typeface="HelveticaNeue"/>
              </a:rPr>
              <a:t>.</a:t>
            </a:r>
            <a:endParaRPr lang="es-ES" sz="2600" dirty="0">
              <a:solidFill>
                <a:prstClr val="black"/>
              </a:solidFill>
            </a:endParaRPr>
          </a:p>
        </p:txBody>
      </p:sp>
    </p:spTree>
    <p:extLst>
      <p:ext uri="{BB962C8B-B14F-4D97-AF65-F5344CB8AC3E}">
        <p14:creationId xmlns:p14="http://schemas.microsoft.com/office/powerpoint/2010/main" val="134004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7440" y="196459"/>
            <a:ext cx="8487047" cy="1186942"/>
          </a:xfrm>
          <a:solidFill>
            <a:srgbClr val="92D050"/>
          </a:solidFill>
        </p:spPr>
        <p:txBody>
          <a:bodyPr>
            <a:noAutofit/>
          </a:bodyPr>
          <a:lstStyle/>
          <a:p>
            <a:pPr lvl="0" algn="ctr">
              <a:spcBef>
                <a:spcPts val="0"/>
              </a:spcBef>
            </a:pPr>
            <a:r>
              <a:rPr lang="es-ES" sz="2800" cap="none" dirty="0" smtClean="0">
                <a:ln>
                  <a:noFill/>
                </a:ln>
                <a:solidFill>
                  <a:srgbClr val="58595B"/>
                </a:solidFill>
                <a:latin typeface="Century Gothic" pitchFamily="34" charset="0"/>
                <a:ea typeface="+mn-ea"/>
                <a:cs typeface="+mn-cs"/>
              </a:rPr>
              <a:t/>
            </a:r>
            <a:br>
              <a:rPr lang="es-ES" sz="2800" cap="none" dirty="0" smtClean="0">
                <a:ln>
                  <a:noFill/>
                </a:ln>
                <a:solidFill>
                  <a:srgbClr val="58595B"/>
                </a:solidFill>
                <a:latin typeface="Century Gothic" pitchFamily="34" charset="0"/>
                <a:ea typeface="+mn-ea"/>
                <a:cs typeface="+mn-cs"/>
              </a:rPr>
            </a:br>
            <a:r>
              <a:rPr lang="es-ES" sz="2800" cap="none" dirty="0" smtClean="0">
                <a:ln>
                  <a:noFill/>
                </a:ln>
                <a:solidFill>
                  <a:srgbClr val="58595B"/>
                </a:solidFill>
                <a:latin typeface="Century Gothic" pitchFamily="34" charset="0"/>
                <a:ea typeface="+mn-ea"/>
                <a:cs typeface="+mn-cs"/>
              </a:rPr>
              <a:t/>
            </a:r>
            <a:br>
              <a:rPr lang="es-ES" sz="2800" cap="none" dirty="0" smtClean="0">
                <a:ln>
                  <a:noFill/>
                </a:ln>
                <a:solidFill>
                  <a:srgbClr val="58595B"/>
                </a:solidFill>
                <a:latin typeface="Century Gothic" pitchFamily="34" charset="0"/>
                <a:ea typeface="+mn-ea"/>
                <a:cs typeface="+mn-cs"/>
              </a:rPr>
            </a:br>
            <a:r>
              <a:rPr lang="es-ES" sz="2800" cap="none" dirty="0" smtClean="0">
                <a:ln>
                  <a:noFill/>
                </a:ln>
                <a:solidFill>
                  <a:srgbClr val="58595B"/>
                </a:solidFill>
                <a:effectLst>
                  <a:outerShdw blurRad="38100" dist="38100" dir="2700000" algn="tl">
                    <a:srgbClr val="000000">
                      <a:alpha val="43137"/>
                    </a:srgbClr>
                  </a:outerShdw>
                </a:effectLst>
                <a:latin typeface="Century Gothic" pitchFamily="34" charset="0"/>
                <a:ea typeface="+mn-ea"/>
                <a:cs typeface="+mn-cs"/>
              </a:rPr>
              <a:t>Elementos </a:t>
            </a:r>
            <a:r>
              <a:rPr lang="es-ES" sz="2800" cap="none" dirty="0">
                <a:ln>
                  <a:noFill/>
                </a:ln>
                <a:solidFill>
                  <a:srgbClr val="58595B"/>
                </a:solidFill>
                <a:effectLst>
                  <a:outerShdw blurRad="38100" dist="38100" dir="2700000" algn="tl">
                    <a:srgbClr val="000000">
                      <a:alpha val="43137"/>
                    </a:srgbClr>
                  </a:outerShdw>
                </a:effectLst>
                <a:latin typeface="Century Gothic" pitchFamily="34" charset="0"/>
                <a:ea typeface="+mn-ea"/>
                <a:cs typeface="+mn-cs"/>
              </a:rPr>
              <a:t>y condiciones para la reforma en la gestión escolar</a:t>
            </a:r>
            <a:br>
              <a:rPr lang="es-ES" sz="2800" cap="none" dirty="0">
                <a:ln>
                  <a:noFill/>
                </a:ln>
                <a:solidFill>
                  <a:srgbClr val="58595B"/>
                </a:solidFill>
                <a:effectLst>
                  <a:outerShdw blurRad="38100" dist="38100" dir="2700000" algn="tl">
                    <a:srgbClr val="000000">
                      <a:alpha val="43137"/>
                    </a:srgbClr>
                  </a:outerShdw>
                </a:effectLst>
                <a:latin typeface="Century Gothic" pitchFamily="34" charset="0"/>
                <a:ea typeface="+mn-ea"/>
                <a:cs typeface="+mn-cs"/>
              </a:rPr>
            </a:br>
            <a:endParaRPr lang="es-ES" sz="2800" dirty="0">
              <a:effectLst>
                <a:outerShdw blurRad="38100" dist="38100" dir="2700000" algn="tl">
                  <a:srgbClr val="000000">
                    <a:alpha val="43137"/>
                  </a:srgbClr>
                </a:outerShdw>
              </a:effectLst>
              <a:latin typeface="Century Gothic" pitchFamily="34" charset="0"/>
            </a:endParaRPr>
          </a:p>
        </p:txBody>
      </p:sp>
      <p:sp>
        <p:nvSpPr>
          <p:cNvPr id="11" name="10 Pentágono"/>
          <p:cNvSpPr/>
          <p:nvPr/>
        </p:nvSpPr>
        <p:spPr>
          <a:xfrm>
            <a:off x="251520" y="1486535"/>
            <a:ext cx="6096113" cy="2549655"/>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800" b="1" dirty="0">
                <a:solidFill>
                  <a:prstClr val="black"/>
                </a:solidFill>
                <a:latin typeface="HelveticaNeue"/>
              </a:rPr>
              <a:t>La escuela quedó </a:t>
            </a:r>
            <a:r>
              <a:rPr lang="es-ES" sz="2800" b="1" dirty="0" smtClean="0">
                <a:solidFill>
                  <a:prstClr val="black"/>
                </a:solidFill>
                <a:latin typeface="HelveticaNeue"/>
              </a:rPr>
              <a:t>distante  de </a:t>
            </a:r>
            <a:r>
              <a:rPr lang="es-ES" sz="2800" b="1" dirty="0">
                <a:solidFill>
                  <a:prstClr val="black"/>
                </a:solidFill>
                <a:latin typeface="HelveticaNeue"/>
              </a:rPr>
              <a:t>la autoridad, lo que ha generado la falta de presencia y acompañamiento efectivo</a:t>
            </a:r>
            <a:r>
              <a:rPr lang="es-ES" sz="2800" dirty="0">
                <a:solidFill>
                  <a:prstClr val="black"/>
                </a:solidFill>
                <a:latin typeface="HelveticaNeue"/>
              </a:rPr>
              <a:t>.</a:t>
            </a:r>
          </a:p>
        </p:txBody>
      </p:sp>
      <p:sp>
        <p:nvSpPr>
          <p:cNvPr id="12" name="11 Pentágono"/>
          <p:cNvSpPr/>
          <p:nvPr/>
        </p:nvSpPr>
        <p:spPr>
          <a:xfrm>
            <a:off x="285800" y="4149080"/>
            <a:ext cx="8280920" cy="2520280"/>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800" b="1" dirty="0">
                <a:solidFill>
                  <a:prstClr val="black"/>
                </a:solidFill>
                <a:latin typeface="HelveticaNeue"/>
              </a:rPr>
              <a:t>Es necesario poner en operación una instancia intermedia entre la escuela y la autoridad estatal, que integre sus funciones en un modelo de gestión estratégica que establezca la gestión por resultados.</a:t>
            </a:r>
            <a:endParaRPr lang="es-ES" sz="2600" b="1" dirty="0">
              <a:solidFill>
                <a:prstClr val="black"/>
              </a:solidFill>
            </a:endParaRPr>
          </a:p>
        </p:txBody>
      </p:sp>
      <p:cxnSp>
        <p:nvCxnSpPr>
          <p:cNvPr id="14" name="13 Conector angular"/>
          <p:cNvCxnSpPr>
            <a:stCxn id="11" idx="3"/>
          </p:cNvCxnSpPr>
          <p:nvPr/>
        </p:nvCxnSpPr>
        <p:spPr>
          <a:xfrm>
            <a:off x="6347633" y="2761363"/>
            <a:ext cx="1320711" cy="127482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pic>
        <p:nvPicPr>
          <p:cNvPr id="7172" name="Picture 4" descr="http://2.bp.blogspot.com/-Kt_fNXKqkxs/TsER_fBhxuI/AAAAAAAAAYw/Ra8QTMf2LEg/s1600/trabajo+colabor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8169" y="1599425"/>
            <a:ext cx="2800350" cy="2549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427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Proceso alternativo"/>
          <p:cNvSpPr/>
          <p:nvPr/>
        </p:nvSpPr>
        <p:spPr>
          <a:xfrm>
            <a:off x="525252" y="3284984"/>
            <a:ext cx="7056784" cy="3168352"/>
          </a:xfrm>
          <a:prstGeom prst="flowChartAlternateProcess">
            <a:avLst/>
          </a:prstGeom>
        </p:spPr>
        <p:style>
          <a:lnRef idx="3">
            <a:schemeClr val="lt1"/>
          </a:lnRef>
          <a:fillRef idx="1">
            <a:schemeClr val="accent2"/>
          </a:fillRef>
          <a:effectRef idx="1">
            <a:schemeClr val="accent2"/>
          </a:effectRef>
          <a:fontRef idx="minor">
            <a:schemeClr val="lt1"/>
          </a:fontRef>
        </p:style>
        <p:txBody>
          <a:bodyPr rtlCol="0" anchor="ctr"/>
          <a:lstStyle/>
          <a:p>
            <a:pPr marL="274320" lvl="0" indent="-274320" algn="ctr">
              <a:spcBef>
                <a:spcPts val="600"/>
              </a:spcBef>
              <a:buClr>
                <a:srgbClr val="895D1D"/>
              </a:buClr>
              <a:buSzPct val="73000"/>
              <a:buFont typeface="Wingdings 2"/>
              <a:buChar char=""/>
            </a:pPr>
            <a:r>
              <a:rPr lang="es-ES" sz="2800" b="1" dirty="0" smtClean="0">
                <a:solidFill>
                  <a:prstClr val="black"/>
                </a:solidFill>
                <a:effectLst>
                  <a:outerShdw blurRad="38100" dist="38100" dir="2700000" algn="tl">
                    <a:srgbClr val="000000">
                      <a:alpha val="43137"/>
                    </a:srgbClr>
                  </a:outerShdw>
                </a:effectLst>
                <a:latin typeface="HelveticaNeue"/>
              </a:rPr>
              <a:t> </a:t>
            </a:r>
            <a:r>
              <a:rPr lang="es-ES" sz="2800" b="1" dirty="0" smtClean="0">
                <a:solidFill>
                  <a:prstClr val="black"/>
                </a:solidFill>
                <a:latin typeface="HelveticaNeue"/>
              </a:rPr>
              <a:t>Es la creación </a:t>
            </a:r>
            <a:r>
              <a:rPr lang="es-ES" sz="2800" b="1" dirty="0">
                <a:solidFill>
                  <a:prstClr val="black"/>
                </a:solidFill>
                <a:latin typeface="HelveticaNeue"/>
              </a:rPr>
              <a:t>de</a:t>
            </a:r>
            <a:r>
              <a:rPr lang="es-ES" sz="2800" b="1" dirty="0">
                <a:solidFill>
                  <a:prstClr val="black"/>
                </a:solidFill>
                <a:effectLst>
                  <a:outerShdw blurRad="38100" dist="38100" dir="2700000" algn="tl">
                    <a:srgbClr val="000000">
                      <a:alpha val="43137"/>
                    </a:srgbClr>
                  </a:outerShdw>
                </a:effectLst>
                <a:latin typeface="HelveticaNeue"/>
              </a:rPr>
              <a:t> Regiones para la Gestión de la Educación Básica (RGEB), </a:t>
            </a:r>
            <a:r>
              <a:rPr lang="es-ES" sz="2800" b="1" dirty="0">
                <a:solidFill>
                  <a:prstClr val="black"/>
                </a:solidFill>
                <a:latin typeface="HelveticaNeue"/>
              </a:rPr>
              <a:t>donde converjan instancias que hoy se encuentran desarticuladas y carecen de infraestructura.</a:t>
            </a:r>
          </a:p>
        </p:txBody>
      </p:sp>
      <p:sp>
        <p:nvSpPr>
          <p:cNvPr id="7" name="6 Decágono"/>
          <p:cNvSpPr/>
          <p:nvPr/>
        </p:nvSpPr>
        <p:spPr>
          <a:xfrm>
            <a:off x="1763688" y="332656"/>
            <a:ext cx="3816424" cy="2659532"/>
          </a:xfrm>
          <a:prstGeom prst="decagon">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sz="2400" b="1" dirty="0" smtClean="0">
                <a:solidFill>
                  <a:schemeClr val="tx1"/>
                </a:solidFill>
              </a:rPr>
              <a:t>ESTRATEGIA</a:t>
            </a:r>
          </a:p>
          <a:p>
            <a:pPr algn="ctr"/>
            <a:r>
              <a:rPr lang="es-ES" sz="2400" b="1" dirty="0" smtClean="0">
                <a:solidFill>
                  <a:schemeClr val="tx1"/>
                </a:solidFill>
              </a:rPr>
              <a:t>PARA RESOLVER LOS RETOS ESTRUCTURALES</a:t>
            </a:r>
            <a:endParaRPr lang="es-ES" sz="2400" b="1" dirty="0">
              <a:solidFill>
                <a:schemeClr val="tx1"/>
              </a:solidFill>
            </a:endParaRPr>
          </a:p>
        </p:txBody>
      </p:sp>
      <p:pic>
        <p:nvPicPr>
          <p:cNvPr id="6148" name="Picture 4" descr="http://1.bp.blogspot.com/-9IqLx9xQgfE/TZNyZDYfZ-I/AAAAAAAAABY/T-D_NVmEUwY/s1600/aprendizaje_cooper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12409"/>
            <a:ext cx="2745138" cy="267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5087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581</TotalTime>
  <Words>1829</Words>
  <Application>Microsoft Office PowerPoint</Application>
  <PresentationFormat>Presentación en pantalla (4:3)</PresentationFormat>
  <Paragraphs>367</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Opulento</vt:lpstr>
      <vt:lpstr>La gestión educativa y de los aprendizajes</vt:lpstr>
      <vt:lpstr>La gestión educativa y de los aprendizajes</vt:lpstr>
      <vt:lpstr>Presentación de PowerPoint</vt:lpstr>
      <vt:lpstr>Presentación de PowerPoint</vt:lpstr>
      <vt:lpstr>Presentación de PowerPoint</vt:lpstr>
      <vt:lpstr>Presentación de PowerPoint</vt:lpstr>
      <vt:lpstr>Presentación de PowerPoint</vt:lpstr>
      <vt:lpstr>  Elementos y condiciones para la reforma en la gestión escolar </vt:lpstr>
      <vt:lpstr>Presentación de PowerPoint</vt:lpstr>
      <vt:lpstr>Presentación de PowerPoint</vt:lpstr>
      <vt:lpstr>Presentación de PowerPoint</vt:lpstr>
      <vt:lpstr>Presentación de PowerPoint</vt:lpstr>
      <vt:lpstr>MODELOS DE GESTIÓN ESPECÍFICOS PARA CADA CONTEXTO</vt:lpstr>
      <vt:lpstr>Presentación de PowerPoint</vt:lpstr>
      <vt:lpstr>Presentación de PowerPoint</vt:lpstr>
      <vt:lpstr>GESTIÓN PARA AVANZAR HACIA UNA ESCUELA DE TIEMPO COMPLETO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GESTIÓN DEL TIEMPO EN JORNADA AMPLIADA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U.S.E.B.E.Q.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gestión educativa y de los aprendizajes</dc:title>
  <dc:creator>Supervisión Escolar Primarias No. 70</dc:creator>
  <cp:lastModifiedBy>Supervisión Escolar Primarias No. 70</cp:lastModifiedBy>
  <cp:revision>45</cp:revision>
  <dcterms:created xsi:type="dcterms:W3CDTF">2012-12-14T15:15:04Z</dcterms:created>
  <dcterms:modified xsi:type="dcterms:W3CDTF">2013-01-21T16:03:45Z</dcterms:modified>
</cp:coreProperties>
</file>